
<file path=[Content_Types].xml><?xml version="1.0" encoding="utf-8"?>
<Types xmlns="http://schemas.openxmlformats.org/package/2006/content-types">
  <Default Extension="bin" ContentType="application/vnd.openxmlformats-officedocument.oleObject"/>
  <Default Extension="docx" ContentType="application/vnd.openxmlformats-officedocument.wordprocessingml.document"/>
  <Default Extension="jpeg" ContentType="image/jpeg"/>
  <Default Extension="JP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4484" r:id="rId2"/>
    <p:sldId id="4465" r:id="rId3"/>
    <p:sldId id="4466" r:id="rId4"/>
    <p:sldId id="4511" r:id="rId5"/>
    <p:sldId id="426" r:id="rId6"/>
    <p:sldId id="4467" r:id="rId7"/>
    <p:sldId id="4469" r:id="rId8"/>
    <p:sldId id="4392" r:id="rId9"/>
    <p:sldId id="4394" r:id="rId10"/>
    <p:sldId id="4393" r:id="rId11"/>
    <p:sldId id="4480" r:id="rId12"/>
    <p:sldId id="4470" r:id="rId13"/>
    <p:sldId id="4471" r:id="rId14"/>
    <p:sldId id="4481" r:id="rId15"/>
    <p:sldId id="4482" r:id="rId16"/>
    <p:sldId id="4483" r:id="rId17"/>
    <p:sldId id="4506" r:id="rId18"/>
    <p:sldId id="4507" r:id="rId19"/>
    <p:sldId id="4508" r:id="rId20"/>
    <p:sldId id="4509" r:id="rId21"/>
    <p:sldId id="42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577" autoAdjust="0"/>
    <p:restoredTop sz="94660"/>
  </p:normalViewPr>
  <p:slideViewPr>
    <p:cSldViewPr snapToGrid="0">
      <p:cViewPr varScale="1">
        <p:scale>
          <a:sx n="64" d="100"/>
          <a:sy n="64" d="100"/>
        </p:scale>
        <p:origin x="76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wmf>
</file>

<file path=ppt/media/image18.png>
</file>

<file path=ppt/media/image19.wmf>
</file>

<file path=ppt/media/image2.png>
</file>

<file path=ppt/media/image3.png>
</file>

<file path=ppt/media/image4.png>
</file>

<file path=ppt/media/image5.png>
</file>

<file path=ppt/media/image6.png>
</file>

<file path=ppt/media/image7.png>
</file>

<file path=ppt/media/image8.wm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20BFA3-9C9A-4D6B-A9A0-60A20856F937}" type="datetimeFigureOut">
              <a:rPr lang="en-US" smtClean="0"/>
              <a:t>6/17/2023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D8813B-8D0C-4758-A170-68D5032EC77E}" type="slidenum">
              <a:rPr lang="en-US" smtClean="0"/>
              <a:t>‹#›</a:t>
            </a:fld>
            <a:endParaRPr lang="en-US"/>
          </a:p>
        </p:txBody>
      </p:sp>
    </p:spTree>
    <p:extLst>
      <p:ext uri="{BB962C8B-B14F-4D97-AF65-F5344CB8AC3E}">
        <p14:creationId xmlns:p14="http://schemas.microsoft.com/office/powerpoint/2010/main" val="5515532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t>20E071624:perf_clustering_L1.pptx:4</a:t>
            </a:r>
          </a:p>
          <a:p>
            <a:pPr lvl="0"/>
            <a:endParaRPr lang="en-US" dirty="0"/>
          </a:p>
          <a:p>
            <a:pPr lvl="0"/>
            <a:r>
              <a:rPr lang="en-US" dirty="0"/>
              <a:t>Sometimes the natural clustering for a table does not work well for the queries you end up running against it.  One option for this is the unload the table, re-order it, and then re-load it.  It will be better clustered, but the natural clustering will still degrade over time.</a:t>
            </a:r>
          </a:p>
          <a:p>
            <a:pPr lvl="0"/>
            <a:endParaRPr lang="en-US" dirty="0"/>
          </a:p>
          <a:p>
            <a:pPr lvl="0"/>
            <a:r>
              <a:rPr lang="en-US" dirty="0"/>
              <a:t>A clustered table is on that you have specifically designated to be clustered on particular columns or expressions.  Clustering keys define what your table will be clustered on.  After re-clustering, the keys are co-located in the same micropartitions</a:t>
            </a:r>
          </a:p>
        </p:txBody>
      </p:sp>
      <p:sp>
        <p:nvSpPr>
          <p:cNvPr id="4" name="Slide Number Placeholder 3"/>
          <p:cNvSpPr>
            <a:spLocks noGrp="1"/>
          </p:cNvSpPr>
          <p:nvPr>
            <p:ph type="sldNum" sz="quarter" idx="5"/>
          </p:nvPr>
        </p:nvSpPr>
        <p:spPr/>
        <p:txBody>
          <a:bodyPr/>
          <a:lstStyle/>
          <a:p>
            <a:fld id="{2A5E1649-C863-47DB-9616-F3D71BAA603C}" type="slidenum">
              <a:rPr lang="en-US" smtClean="0"/>
              <a:t>8</a:t>
            </a:fld>
            <a:endParaRPr lang="en-US" dirty="0"/>
          </a:p>
        </p:txBody>
      </p:sp>
    </p:spTree>
    <p:extLst>
      <p:ext uri="{BB962C8B-B14F-4D97-AF65-F5344CB8AC3E}">
        <p14:creationId xmlns:p14="http://schemas.microsoft.com/office/powerpoint/2010/main" val="23150082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t>20E071624:perf_clustering_L1.pptx:6</a:t>
            </a:r>
          </a:p>
          <a:p>
            <a:pPr lvl="0"/>
            <a:endParaRPr lang="en-US" dirty="0"/>
          </a:p>
          <a:p>
            <a:pPr lvl="0"/>
            <a:r>
              <a:rPr lang="en-US" dirty="0"/>
              <a:t>Here are some commands for defining clustering keys.  Note that you can specify clustering keys when the table is created, or after the fact by using ALTER TABLE.  Also, you can specify columns as clustering keys, or expressions such as TO_DATE or SUBSTRING.</a:t>
            </a:r>
          </a:p>
        </p:txBody>
      </p:sp>
      <p:sp>
        <p:nvSpPr>
          <p:cNvPr id="4" name="Slide Number Placeholder 3"/>
          <p:cNvSpPr>
            <a:spLocks noGrp="1"/>
          </p:cNvSpPr>
          <p:nvPr>
            <p:ph type="sldNum" sz="quarter" idx="5"/>
          </p:nvPr>
        </p:nvSpPr>
        <p:spPr/>
        <p:txBody>
          <a:bodyPr/>
          <a:lstStyle/>
          <a:p>
            <a:fld id="{2A5E1649-C863-47DB-9616-F3D71BAA603C}" type="slidenum">
              <a:rPr lang="en-US" smtClean="0"/>
              <a:t>9</a:t>
            </a:fld>
            <a:endParaRPr lang="en-US" dirty="0"/>
          </a:p>
        </p:txBody>
      </p:sp>
    </p:spTree>
    <p:extLst>
      <p:ext uri="{BB962C8B-B14F-4D97-AF65-F5344CB8AC3E}">
        <p14:creationId xmlns:p14="http://schemas.microsoft.com/office/powerpoint/2010/main" val="5906944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t>20E071624:perf_clustering_L1.pptx:5</a:t>
            </a:r>
          </a:p>
          <a:p>
            <a:pPr lvl="0"/>
            <a:endParaRPr lang="en-US" dirty="0"/>
          </a:p>
          <a:p>
            <a:pPr lvl="0"/>
            <a:r>
              <a:rPr lang="en-US" dirty="0"/>
              <a:t>It sounds great - and it is - but that doesn't mean you want to cluster every table in your system.  Automatic cluster consumes credits because it requires compute.  The larger the table, the more credits will be consumed for the initial clustering and re-clustering.</a:t>
            </a:r>
          </a:p>
          <a:p>
            <a:pPr lvl="0"/>
            <a:endParaRPr lang="en-US" dirty="0"/>
          </a:p>
          <a:p>
            <a:pPr lvl="0"/>
            <a:r>
              <a:rPr lang="en-US" dirty="0"/>
              <a:t>Re-clustering also increases your storage costs.  Remember, whenever a table is updated, new micr-partitions are created - and the original ones are kept in the system for Time Travel and fail-safe storage. For tables that change frequently, re-clustering can </a:t>
            </a:r>
          </a:p>
        </p:txBody>
      </p:sp>
      <p:sp>
        <p:nvSpPr>
          <p:cNvPr id="4" name="Slide Number Placeholder 3"/>
          <p:cNvSpPr>
            <a:spLocks noGrp="1"/>
          </p:cNvSpPr>
          <p:nvPr>
            <p:ph type="sldNum" sz="quarter" idx="5"/>
          </p:nvPr>
        </p:nvSpPr>
        <p:spPr/>
        <p:txBody>
          <a:bodyPr/>
          <a:lstStyle/>
          <a:p>
            <a:fld id="{2A5E1649-C863-47DB-9616-F3D71BAA603C}" type="slidenum">
              <a:rPr lang="en-US" smtClean="0"/>
              <a:t>10</a:t>
            </a:fld>
            <a:endParaRPr lang="en-US" dirty="0"/>
          </a:p>
        </p:txBody>
      </p:sp>
    </p:spTree>
    <p:extLst>
      <p:ext uri="{BB962C8B-B14F-4D97-AF65-F5344CB8AC3E}">
        <p14:creationId xmlns:p14="http://schemas.microsoft.com/office/powerpoint/2010/main" val="28048786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2361F-C3F4-494E-98FE-D25E70CF030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99D812-CEA2-4D70-9A8F-1D91F9E9C6F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558EF98-E37E-409B-A49C-B5F8A53EE5FE}"/>
              </a:ext>
            </a:extLst>
          </p:cNvPr>
          <p:cNvSpPr>
            <a:spLocks noGrp="1"/>
          </p:cNvSpPr>
          <p:nvPr>
            <p:ph type="dt" sz="half" idx="10"/>
          </p:nvPr>
        </p:nvSpPr>
        <p:spPr/>
        <p:txBody>
          <a:bodyPr/>
          <a:lstStyle/>
          <a:p>
            <a:fld id="{00BEAE3E-34BC-466A-9E3A-BE23FCA2FF4F}" type="datetimeFigureOut">
              <a:rPr lang="en-US" smtClean="0"/>
              <a:t>6/17/2023</a:t>
            </a:fld>
            <a:endParaRPr lang="en-US"/>
          </a:p>
        </p:txBody>
      </p:sp>
      <p:sp>
        <p:nvSpPr>
          <p:cNvPr id="5" name="Footer Placeholder 4">
            <a:extLst>
              <a:ext uri="{FF2B5EF4-FFF2-40B4-BE49-F238E27FC236}">
                <a16:creationId xmlns:a16="http://schemas.microsoft.com/office/drawing/2014/main" id="{1DE8B05D-5A86-4519-88F4-1D4459A703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2E0FC8-233A-45D6-B510-AC5060B8E5A6}"/>
              </a:ext>
            </a:extLst>
          </p:cNvPr>
          <p:cNvSpPr>
            <a:spLocks noGrp="1"/>
          </p:cNvSpPr>
          <p:nvPr>
            <p:ph type="sldNum" sz="quarter" idx="12"/>
          </p:nvPr>
        </p:nvSpPr>
        <p:spPr/>
        <p:txBody>
          <a:bodyPr/>
          <a:lstStyle/>
          <a:p>
            <a:fld id="{5FA0E49B-F964-4BBC-A7F7-2B1BB06BF0E0}" type="slidenum">
              <a:rPr lang="en-US" smtClean="0"/>
              <a:t>‹#›</a:t>
            </a:fld>
            <a:endParaRPr lang="en-US"/>
          </a:p>
        </p:txBody>
      </p:sp>
    </p:spTree>
    <p:extLst>
      <p:ext uri="{BB962C8B-B14F-4D97-AF65-F5344CB8AC3E}">
        <p14:creationId xmlns:p14="http://schemas.microsoft.com/office/powerpoint/2010/main" val="18943885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94AE9-9F05-4088-9C24-5F3C1678EA1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F171FFF-CA38-4CBC-8A70-2F558CD16B7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1C6E7B-48EA-40ED-B3E6-D1CC3058A7DF}"/>
              </a:ext>
            </a:extLst>
          </p:cNvPr>
          <p:cNvSpPr>
            <a:spLocks noGrp="1"/>
          </p:cNvSpPr>
          <p:nvPr>
            <p:ph type="dt" sz="half" idx="10"/>
          </p:nvPr>
        </p:nvSpPr>
        <p:spPr/>
        <p:txBody>
          <a:bodyPr/>
          <a:lstStyle/>
          <a:p>
            <a:fld id="{00BEAE3E-34BC-466A-9E3A-BE23FCA2FF4F}" type="datetimeFigureOut">
              <a:rPr lang="en-US" smtClean="0"/>
              <a:t>6/17/2023</a:t>
            </a:fld>
            <a:endParaRPr lang="en-US"/>
          </a:p>
        </p:txBody>
      </p:sp>
      <p:sp>
        <p:nvSpPr>
          <p:cNvPr id="5" name="Footer Placeholder 4">
            <a:extLst>
              <a:ext uri="{FF2B5EF4-FFF2-40B4-BE49-F238E27FC236}">
                <a16:creationId xmlns:a16="http://schemas.microsoft.com/office/drawing/2014/main" id="{45CC022F-5BC4-40AA-AAA1-C9F9C8434C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7322BF-D084-481C-BA26-43423AE12F9F}"/>
              </a:ext>
            </a:extLst>
          </p:cNvPr>
          <p:cNvSpPr>
            <a:spLocks noGrp="1"/>
          </p:cNvSpPr>
          <p:nvPr>
            <p:ph type="sldNum" sz="quarter" idx="12"/>
          </p:nvPr>
        </p:nvSpPr>
        <p:spPr/>
        <p:txBody>
          <a:bodyPr/>
          <a:lstStyle/>
          <a:p>
            <a:fld id="{5FA0E49B-F964-4BBC-A7F7-2B1BB06BF0E0}" type="slidenum">
              <a:rPr lang="en-US" smtClean="0"/>
              <a:t>‹#›</a:t>
            </a:fld>
            <a:endParaRPr lang="en-US"/>
          </a:p>
        </p:txBody>
      </p:sp>
    </p:spTree>
    <p:extLst>
      <p:ext uri="{BB962C8B-B14F-4D97-AF65-F5344CB8AC3E}">
        <p14:creationId xmlns:p14="http://schemas.microsoft.com/office/powerpoint/2010/main" val="804056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78DB92B-BD44-4CA6-936F-D1230E6396F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8AFABB2-5A9E-45A4-8D80-3F99B0351A5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942211-BC2C-47A1-B585-ADC3D9AA0F8C}"/>
              </a:ext>
            </a:extLst>
          </p:cNvPr>
          <p:cNvSpPr>
            <a:spLocks noGrp="1"/>
          </p:cNvSpPr>
          <p:nvPr>
            <p:ph type="dt" sz="half" idx="10"/>
          </p:nvPr>
        </p:nvSpPr>
        <p:spPr/>
        <p:txBody>
          <a:bodyPr/>
          <a:lstStyle/>
          <a:p>
            <a:fld id="{00BEAE3E-34BC-466A-9E3A-BE23FCA2FF4F}" type="datetimeFigureOut">
              <a:rPr lang="en-US" smtClean="0"/>
              <a:t>6/17/2023</a:t>
            </a:fld>
            <a:endParaRPr lang="en-US"/>
          </a:p>
        </p:txBody>
      </p:sp>
      <p:sp>
        <p:nvSpPr>
          <p:cNvPr id="5" name="Footer Placeholder 4">
            <a:extLst>
              <a:ext uri="{FF2B5EF4-FFF2-40B4-BE49-F238E27FC236}">
                <a16:creationId xmlns:a16="http://schemas.microsoft.com/office/drawing/2014/main" id="{7D10FEE8-D018-40E6-9BB7-1D3EE1F572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45D47B-1A0C-4FDD-8893-241A940A4610}"/>
              </a:ext>
            </a:extLst>
          </p:cNvPr>
          <p:cNvSpPr>
            <a:spLocks noGrp="1"/>
          </p:cNvSpPr>
          <p:nvPr>
            <p:ph type="sldNum" sz="quarter" idx="12"/>
          </p:nvPr>
        </p:nvSpPr>
        <p:spPr/>
        <p:txBody>
          <a:bodyPr/>
          <a:lstStyle/>
          <a:p>
            <a:fld id="{5FA0E49B-F964-4BBC-A7F7-2B1BB06BF0E0}" type="slidenum">
              <a:rPr lang="en-US" smtClean="0"/>
              <a:t>‹#›</a:t>
            </a:fld>
            <a:endParaRPr lang="en-US"/>
          </a:p>
        </p:txBody>
      </p:sp>
    </p:spTree>
    <p:extLst>
      <p:ext uri="{BB962C8B-B14F-4D97-AF65-F5344CB8AC3E}">
        <p14:creationId xmlns:p14="http://schemas.microsoft.com/office/powerpoint/2010/main" val="24207752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24271-58AF-490D-B3D0-0CF908E3DA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B7E388B-1875-456B-8EC6-08BDAF4FEF0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EC36FC-6D9A-4C20-9D86-271D67834924}"/>
              </a:ext>
            </a:extLst>
          </p:cNvPr>
          <p:cNvSpPr>
            <a:spLocks noGrp="1"/>
          </p:cNvSpPr>
          <p:nvPr>
            <p:ph type="dt" sz="half" idx="10"/>
          </p:nvPr>
        </p:nvSpPr>
        <p:spPr/>
        <p:txBody>
          <a:bodyPr/>
          <a:lstStyle/>
          <a:p>
            <a:fld id="{00BEAE3E-34BC-466A-9E3A-BE23FCA2FF4F}" type="datetimeFigureOut">
              <a:rPr lang="en-US" smtClean="0"/>
              <a:t>6/17/2023</a:t>
            </a:fld>
            <a:endParaRPr lang="en-US"/>
          </a:p>
        </p:txBody>
      </p:sp>
      <p:sp>
        <p:nvSpPr>
          <p:cNvPr id="5" name="Footer Placeholder 4">
            <a:extLst>
              <a:ext uri="{FF2B5EF4-FFF2-40B4-BE49-F238E27FC236}">
                <a16:creationId xmlns:a16="http://schemas.microsoft.com/office/drawing/2014/main" id="{BCD34FC9-8878-4F9E-BFFF-B98F3AFF1D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D85565-E841-45CB-8567-64DED925977C}"/>
              </a:ext>
            </a:extLst>
          </p:cNvPr>
          <p:cNvSpPr>
            <a:spLocks noGrp="1"/>
          </p:cNvSpPr>
          <p:nvPr>
            <p:ph type="sldNum" sz="quarter" idx="12"/>
          </p:nvPr>
        </p:nvSpPr>
        <p:spPr/>
        <p:txBody>
          <a:bodyPr/>
          <a:lstStyle/>
          <a:p>
            <a:fld id="{5FA0E49B-F964-4BBC-A7F7-2B1BB06BF0E0}" type="slidenum">
              <a:rPr lang="en-US" smtClean="0"/>
              <a:t>‹#›</a:t>
            </a:fld>
            <a:endParaRPr lang="en-US"/>
          </a:p>
        </p:txBody>
      </p:sp>
    </p:spTree>
    <p:extLst>
      <p:ext uri="{BB962C8B-B14F-4D97-AF65-F5344CB8AC3E}">
        <p14:creationId xmlns:p14="http://schemas.microsoft.com/office/powerpoint/2010/main" val="27415409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AC3B4-CE26-4EC0-8460-942FB6D798C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8B59FB5-065D-40B7-AEB0-8A85ABF614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44C253-A8E0-4AB9-A1D0-370E6D8ACCED}"/>
              </a:ext>
            </a:extLst>
          </p:cNvPr>
          <p:cNvSpPr>
            <a:spLocks noGrp="1"/>
          </p:cNvSpPr>
          <p:nvPr>
            <p:ph type="dt" sz="half" idx="10"/>
          </p:nvPr>
        </p:nvSpPr>
        <p:spPr/>
        <p:txBody>
          <a:bodyPr/>
          <a:lstStyle/>
          <a:p>
            <a:fld id="{00BEAE3E-34BC-466A-9E3A-BE23FCA2FF4F}" type="datetimeFigureOut">
              <a:rPr lang="en-US" smtClean="0"/>
              <a:t>6/17/2023</a:t>
            </a:fld>
            <a:endParaRPr lang="en-US"/>
          </a:p>
        </p:txBody>
      </p:sp>
      <p:sp>
        <p:nvSpPr>
          <p:cNvPr id="5" name="Footer Placeholder 4">
            <a:extLst>
              <a:ext uri="{FF2B5EF4-FFF2-40B4-BE49-F238E27FC236}">
                <a16:creationId xmlns:a16="http://schemas.microsoft.com/office/drawing/2014/main" id="{4122B005-760E-45CB-8DDE-8D76490AB6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B8DDA4-F59D-4711-95EF-729A74316CC3}"/>
              </a:ext>
            </a:extLst>
          </p:cNvPr>
          <p:cNvSpPr>
            <a:spLocks noGrp="1"/>
          </p:cNvSpPr>
          <p:nvPr>
            <p:ph type="sldNum" sz="quarter" idx="12"/>
          </p:nvPr>
        </p:nvSpPr>
        <p:spPr/>
        <p:txBody>
          <a:bodyPr/>
          <a:lstStyle/>
          <a:p>
            <a:fld id="{5FA0E49B-F964-4BBC-A7F7-2B1BB06BF0E0}" type="slidenum">
              <a:rPr lang="en-US" smtClean="0"/>
              <a:t>‹#›</a:t>
            </a:fld>
            <a:endParaRPr lang="en-US"/>
          </a:p>
        </p:txBody>
      </p:sp>
    </p:spTree>
    <p:extLst>
      <p:ext uri="{BB962C8B-B14F-4D97-AF65-F5344CB8AC3E}">
        <p14:creationId xmlns:p14="http://schemas.microsoft.com/office/powerpoint/2010/main" val="34517357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8F63B-8077-479C-B2E0-C586B7FBBE8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21C320-37A9-4D60-9516-B2E49345EB2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EA73A61-F9F8-47AA-908B-BB8AC5922CF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49D0C75-E1C5-4CD9-8E9C-C46B80976B06}"/>
              </a:ext>
            </a:extLst>
          </p:cNvPr>
          <p:cNvSpPr>
            <a:spLocks noGrp="1"/>
          </p:cNvSpPr>
          <p:nvPr>
            <p:ph type="dt" sz="half" idx="10"/>
          </p:nvPr>
        </p:nvSpPr>
        <p:spPr/>
        <p:txBody>
          <a:bodyPr/>
          <a:lstStyle/>
          <a:p>
            <a:fld id="{00BEAE3E-34BC-466A-9E3A-BE23FCA2FF4F}" type="datetimeFigureOut">
              <a:rPr lang="en-US" smtClean="0"/>
              <a:t>6/17/2023</a:t>
            </a:fld>
            <a:endParaRPr lang="en-US"/>
          </a:p>
        </p:txBody>
      </p:sp>
      <p:sp>
        <p:nvSpPr>
          <p:cNvPr id="6" name="Footer Placeholder 5">
            <a:extLst>
              <a:ext uri="{FF2B5EF4-FFF2-40B4-BE49-F238E27FC236}">
                <a16:creationId xmlns:a16="http://schemas.microsoft.com/office/drawing/2014/main" id="{E25531F5-5E1A-4BF0-B2C4-7671073815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FF77E5D-57AD-48A5-B68D-09799010AAF4}"/>
              </a:ext>
            </a:extLst>
          </p:cNvPr>
          <p:cNvSpPr>
            <a:spLocks noGrp="1"/>
          </p:cNvSpPr>
          <p:nvPr>
            <p:ph type="sldNum" sz="quarter" idx="12"/>
          </p:nvPr>
        </p:nvSpPr>
        <p:spPr/>
        <p:txBody>
          <a:bodyPr/>
          <a:lstStyle/>
          <a:p>
            <a:fld id="{5FA0E49B-F964-4BBC-A7F7-2B1BB06BF0E0}" type="slidenum">
              <a:rPr lang="en-US" smtClean="0"/>
              <a:t>‹#›</a:t>
            </a:fld>
            <a:endParaRPr lang="en-US"/>
          </a:p>
        </p:txBody>
      </p:sp>
    </p:spTree>
    <p:extLst>
      <p:ext uri="{BB962C8B-B14F-4D97-AF65-F5344CB8AC3E}">
        <p14:creationId xmlns:p14="http://schemas.microsoft.com/office/powerpoint/2010/main" val="26269721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13F97-7D54-4FA2-A0E8-4570144CA92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CEB963B-27E8-4AFB-AD46-EDA3F59839C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97CF9ED-C46C-4361-880D-7536D6BFFBC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877C23F-84A0-4D68-B8EB-78034989790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983B72-3D34-49C7-846D-A4F806385D5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7B92F0E-38D5-4F10-AFCF-5772A1D8CEB1}"/>
              </a:ext>
            </a:extLst>
          </p:cNvPr>
          <p:cNvSpPr>
            <a:spLocks noGrp="1"/>
          </p:cNvSpPr>
          <p:nvPr>
            <p:ph type="dt" sz="half" idx="10"/>
          </p:nvPr>
        </p:nvSpPr>
        <p:spPr/>
        <p:txBody>
          <a:bodyPr/>
          <a:lstStyle/>
          <a:p>
            <a:fld id="{00BEAE3E-34BC-466A-9E3A-BE23FCA2FF4F}" type="datetimeFigureOut">
              <a:rPr lang="en-US" smtClean="0"/>
              <a:t>6/17/2023</a:t>
            </a:fld>
            <a:endParaRPr lang="en-US"/>
          </a:p>
        </p:txBody>
      </p:sp>
      <p:sp>
        <p:nvSpPr>
          <p:cNvPr id="8" name="Footer Placeholder 7">
            <a:extLst>
              <a:ext uri="{FF2B5EF4-FFF2-40B4-BE49-F238E27FC236}">
                <a16:creationId xmlns:a16="http://schemas.microsoft.com/office/drawing/2014/main" id="{AB5DF067-15DC-4EC1-BE46-F823D9862CD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311BAD3-415B-4E1E-816F-11C65EB6E99D}"/>
              </a:ext>
            </a:extLst>
          </p:cNvPr>
          <p:cNvSpPr>
            <a:spLocks noGrp="1"/>
          </p:cNvSpPr>
          <p:nvPr>
            <p:ph type="sldNum" sz="quarter" idx="12"/>
          </p:nvPr>
        </p:nvSpPr>
        <p:spPr/>
        <p:txBody>
          <a:bodyPr/>
          <a:lstStyle/>
          <a:p>
            <a:fld id="{5FA0E49B-F964-4BBC-A7F7-2B1BB06BF0E0}" type="slidenum">
              <a:rPr lang="en-US" smtClean="0"/>
              <a:t>‹#›</a:t>
            </a:fld>
            <a:endParaRPr lang="en-US"/>
          </a:p>
        </p:txBody>
      </p:sp>
    </p:spTree>
    <p:extLst>
      <p:ext uri="{BB962C8B-B14F-4D97-AF65-F5344CB8AC3E}">
        <p14:creationId xmlns:p14="http://schemas.microsoft.com/office/powerpoint/2010/main" val="2146938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BE3DB-D0C4-43B5-BC89-97C4ABE61B6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4D4D70B-4193-4258-9F1B-C3FC702C64AD}"/>
              </a:ext>
            </a:extLst>
          </p:cNvPr>
          <p:cNvSpPr>
            <a:spLocks noGrp="1"/>
          </p:cNvSpPr>
          <p:nvPr>
            <p:ph type="dt" sz="half" idx="10"/>
          </p:nvPr>
        </p:nvSpPr>
        <p:spPr/>
        <p:txBody>
          <a:bodyPr/>
          <a:lstStyle/>
          <a:p>
            <a:fld id="{00BEAE3E-34BC-466A-9E3A-BE23FCA2FF4F}" type="datetimeFigureOut">
              <a:rPr lang="en-US" smtClean="0"/>
              <a:t>6/17/2023</a:t>
            </a:fld>
            <a:endParaRPr lang="en-US"/>
          </a:p>
        </p:txBody>
      </p:sp>
      <p:sp>
        <p:nvSpPr>
          <p:cNvPr id="4" name="Footer Placeholder 3">
            <a:extLst>
              <a:ext uri="{FF2B5EF4-FFF2-40B4-BE49-F238E27FC236}">
                <a16:creationId xmlns:a16="http://schemas.microsoft.com/office/drawing/2014/main" id="{6F16C4C1-811C-455B-A875-97533C68695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C83E12C-F4B9-466C-8125-EDA06F6D5FA6}"/>
              </a:ext>
            </a:extLst>
          </p:cNvPr>
          <p:cNvSpPr>
            <a:spLocks noGrp="1"/>
          </p:cNvSpPr>
          <p:nvPr>
            <p:ph type="sldNum" sz="quarter" idx="12"/>
          </p:nvPr>
        </p:nvSpPr>
        <p:spPr/>
        <p:txBody>
          <a:bodyPr/>
          <a:lstStyle/>
          <a:p>
            <a:fld id="{5FA0E49B-F964-4BBC-A7F7-2B1BB06BF0E0}" type="slidenum">
              <a:rPr lang="en-US" smtClean="0"/>
              <a:t>‹#›</a:t>
            </a:fld>
            <a:endParaRPr lang="en-US"/>
          </a:p>
        </p:txBody>
      </p:sp>
    </p:spTree>
    <p:extLst>
      <p:ext uri="{BB962C8B-B14F-4D97-AF65-F5344CB8AC3E}">
        <p14:creationId xmlns:p14="http://schemas.microsoft.com/office/powerpoint/2010/main" val="425809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7AAF5A4-CFFB-4FFA-A9F2-7C9EA4EE4CA7}"/>
              </a:ext>
            </a:extLst>
          </p:cNvPr>
          <p:cNvSpPr>
            <a:spLocks noGrp="1"/>
          </p:cNvSpPr>
          <p:nvPr>
            <p:ph type="dt" sz="half" idx="10"/>
          </p:nvPr>
        </p:nvSpPr>
        <p:spPr/>
        <p:txBody>
          <a:bodyPr/>
          <a:lstStyle/>
          <a:p>
            <a:fld id="{00BEAE3E-34BC-466A-9E3A-BE23FCA2FF4F}" type="datetimeFigureOut">
              <a:rPr lang="en-US" smtClean="0"/>
              <a:t>6/17/2023</a:t>
            </a:fld>
            <a:endParaRPr lang="en-US"/>
          </a:p>
        </p:txBody>
      </p:sp>
      <p:sp>
        <p:nvSpPr>
          <p:cNvPr id="3" name="Footer Placeholder 2">
            <a:extLst>
              <a:ext uri="{FF2B5EF4-FFF2-40B4-BE49-F238E27FC236}">
                <a16:creationId xmlns:a16="http://schemas.microsoft.com/office/drawing/2014/main" id="{D7D99C7D-4C95-46CA-B1B8-0D06F9D4FF1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70D40A0-85E5-4855-97E3-50BB210BAFFE}"/>
              </a:ext>
            </a:extLst>
          </p:cNvPr>
          <p:cNvSpPr>
            <a:spLocks noGrp="1"/>
          </p:cNvSpPr>
          <p:nvPr>
            <p:ph type="sldNum" sz="quarter" idx="12"/>
          </p:nvPr>
        </p:nvSpPr>
        <p:spPr/>
        <p:txBody>
          <a:bodyPr/>
          <a:lstStyle/>
          <a:p>
            <a:fld id="{5FA0E49B-F964-4BBC-A7F7-2B1BB06BF0E0}" type="slidenum">
              <a:rPr lang="en-US" smtClean="0"/>
              <a:t>‹#›</a:t>
            </a:fld>
            <a:endParaRPr lang="en-US"/>
          </a:p>
        </p:txBody>
      </p:sp>
    </p:spTree>
    <p:extLst>
      <p:ext uri="{BB962C8B-B14F-4D97-AF65-F5344CB8AC3E}">
        <p14:creationId xmlns:p14="http://schemas.microsoft.com/office/powerpoint/2010/main" val="3689236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E5E26-EF5A-4F6A-A1A4-DFA9DC5EC8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E7145E-5C77-44DB-AEC3-13597338E9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24A80D-76F9-4A07-8A82-34A0AD7B96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CAA709-007A-48B4-9A4D-6BC4445CC601}"/>
              </a:ext>
            </a:extLst>
          </p:cNvPr>
          <p:cNvSpPr>
            <a:spLocks noGrp="1"/>
          </p:cNvSpPr>
          <p:nvPr>
            <p:ph type="dt" sz="half" idx="10"/>
          </p:nvPr>
        </p:nvSpPr>
        <p:spPr/>
        <p:txBody>
          <a:bodyPr/>
          <a:lstStyle/>
          <a:p>
            <a:fld id="{00BEAE3E-34BC-466A-9E3A-BE23FCA2FF4F}" type="datetimeFigureOut">
              <a:rPr lang="en-US" smtClean="0"/>
              <a:t>6/17/2023</a:t>
            </a:fld>
            <a:endParaRPr lang="en-US"/>
          </a:p>
        </p:txBody>
      </p:sp>
      <p:sp>
        <p:nvSpPr>
          <p:cNvPr id="6" name="Footer Placeholder 5">
            <a:extLst>
              <a:ext uri="{FF2B5EF4-FFF2-40B4-BE49-F238E27FC236}">
                <a16:creationId xmlns:a16="http://schemas.microsoft.com/office/drawing/2014/main" id="{083AC3D1-558D-4999-8CDC-8F657D1915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813C10-64AF-47C7-B731-1EFC941E0BDA}"/>
              </a:ext>
            </a:extLst>
          </p:cNvPr>
          <p:cNvSpPr>
            <a:spLocks noGrp="1"/>
          </p:cNvSpPr>
          <p:nvPr>
            <p:ph type="sldNum" sz="quarter" idx="12"/>
          </p:nvPr>
        </p:nvSpPr>
        <p:spPr/>
        <p:txBody>
          <a:bodyPr/>
          <a:lstStyle/>
          <a:p>
            <a:fld id="{5FA0E49B-F964-4BBC-A7F7-2B1BB06BF0E0}" type="slidenum">
              <a:rPr lang="en-US" smtClean="0"/>
              <a:t>‹#›</a:t>
            </a:fld>
            <a:endParaRPr lang="en-US"/>
          </a:p>
        </p:txBody>
      </p:sp>
    </p:spTree>
    <p:extLst>
      <p:ext uri="{BB962C8B-B14F-4D97-AF65-F5344CB8AC3E}">
        <p14:creationId xmlns:p14="http://schemas.microsoft.com/office/powerpoint/2010/main" val="13344590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34879-58DD-4EF1-9603-4E89262FD1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6E41F9-809F-4218-9DF3-FFAF1CBC6F8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D30B50B-80FE-41F4-97A7-EC7266325A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D65DDB-B477-4798-8879-32252C288DA0}"/>
              </a:ext>
            </a:extLst>
          </p:cNvPr>
          <p:cNvSpPr>
            <a:spLocks noGrp="1"/>
          </p:cNvSpPr>
          <p:nvPr>
            <p:ph type="dt" sz="half" idx="10"/>
          </p:nvPr>
        </p:nvSpPr>
        <p:spPr/>
        <p:txBody>
          <a:bodyPr/>
          <a:lstStyle/>
          <a:p>
            <a:fld id="{00BEAE3E-34BC-466A-9E3A-BE23FCA2FF4F}" type="datetimeFigureOut">
              <a:rPr lang="en-US" smtClean="0"/>
              <a:t>6/17/2023</a:t>
            </a:fld>
            <a:endParaRPr lang="en-US"/>
          </a:p>
        </p:txBody>
      </p:sp>
      <p:sp>
        <p:nvSpPr>
          <p:cNvPr id="6" name="Footer Placeholder 5">
            <a:extLst>
              <a:ext uri="{FF2B5EF4-FFF2-40B4-BE49-F238E27FC236}">
                <a16:creationId xmlns:a16="http://schemas.microsoft.com/office/drawing/2014/main" id="{858B4561-3616-433F-AACA-7FFCD3940A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E3FDD1-DDE1-48EA-94FA-30E08A62EB10}"/>
              </a:ext>
            </a:extLst>
          </p:cNvPr>
          <p:cNvSpPr>
            <a:spLocks noGrp="1"/>
          </p:cNvSpPr>
          <p:nvPr>
            <p:ph type="sldNum" sz="quarter" idx="12"/>
          </p:nvPr>
        </p:nvSpPr>
        <p:spPr/>
        <p:txBody>
          <a:bodyPr/>
          <a:lstStyle/>
          <a:p>
            <a:fld id="{5FA0E49B-F964-4BBC-A7F7-2B1BB06BF0E0}" type="slidenum">
              <a:rPr lang="en-US" smtClean="0"/>
              <a:t>‹#›</a:t>
            </a:fld>
            <a:endParaRPr lang="en-US"/>
          </a:p>
        </p:txBody>
      </p:sp>
    </p:spTree>
    <p:extLst>
      <p:ext uri="{BB962C8B-B14F-4D97-AF65-F5344CB8AC3E}">
        <p14:creationId xmlns:p14="http://schemas.microsoft.com/office/powerpoint/2010/main" val="17138792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E053CFA-57E4-457B-B6B1-D81E038E09D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6E7C8B2-20DE-4A8B-A12F-CAA08971ACD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7D5D62-CBFE-43B3-A0DB-EC9A6248CB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BEAE3E-34BC-466A-9E3A-BE23FCA2FF4F}" type="datetimeFigureOut">
              <a:rPr lang="en-US" smtClean="0"/>
              <a:t>6/17/2023</a:t>
            </a:fld>
            <a:endParaRPr lang="en-US"/>
          </a:p>
        </p:txBody>
      </p:sp>
      <p:sp>
        <p:nvSpPr>
          <p:cNvPr id="5" name="Footer Placeholder 4">
            <a:extLst>
              <a:ext uri="{FF2B5EF4-FFF2-40B4-BE49-F238E27FC236}">
                <a16:creationId xmlns:a16="http://schemas.microsoft.com/office/drawing/2014/main" id="{FD9150A0-BC50-4246-9364-3539D55F9D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C47782-DC0D-4935-A1C0-478F3347CC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A0E49B-F964-4BBC-A7F7-2B1BB06BF0E0}" type="slidenum">
              <a:rPr lang="en-US" smtClean="0"/>
              <a:t>‹#›</a:t>
            </a:fld>
            <a:endParaRPr lang="en-US"/>
          </a:p>
        </p:txBody>
      </p:sp>
    </p:spTree>
    <p:extLst>
      <p:ext uri="{BB962C8B-B14F-4D97-AF65-F5344CB8AC3E}">
        <p14:creationId xmlns:p14="http://schemas.microsoft.com/office/powerpoint/2010/main" val="31892573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docs.snowflake.com/en/sql-reference/sql/alter-view.html" TargetMode="External"/><Relationship Id="rId2" Type="http://schemas.openxmlformats.org/officeDocument/2006/relationships/hyperlink" Target="https://docs.snowflake.com/en/sql-reference/sql/alter-table-column.html" TargetMode="External"/><Relationship Id="rId1" Type="http://schemas.openxmlformats.org/officeDocument/2006/relationships/slideLayout" Target="../slideLayouts/slideLayout2.xml"/><Relationship Id="rId4" Type="http://schemas.openxmlformats.org/officeDocument/2006/relationships/hyperlink" Target="https://docs.snowflake.com/en/sql-reference/functions/case.html" TargetMode="External"/></Relationships>
</file>

<file path=ppt/slides/_rels/slide18.xml.rels><?xml version="1.0" encoding="UTF-8" standalone="yes"?>
<Relationships xmlns="http://schemas.openxmlformats.org/package/2006/relationships"><Relationship Id="rId3" Type="http://schemas.openxmlformats.org/officeDocument/2006/relationships/package" Target="../embeddings/Microsoft_Word_Document.docx"/><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7.wmf"/></Relationships>
</file>

<file path=ppt/slides/_rels/slide19.xml.rels><?xml version="1.0" encoding="UTF-8" standalone="yes"?>
<Relationships xmlns="http://schemas.openxmlformats.org/package/2006/relationships"><Relationship Id="rId2" Type="http://schemas.openxmlformats.org/officeDocument/2006/relationships/hyperlink" Target="https://docs.snowflake.com/en/user-guide/security-column-intro.htm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package" Target="../embeddings/Microsoft_Word_Document1.docx"/><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19.w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w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Diagram, shape&#10;&#10;Description automatically generated with medium confidence">
            <a:extLst>
              <a:ext uri="{FF2B5EF4-FFF2-40B4-BE49-F238E27FC236}">
                <a16:creationId xmlns:a16="http://schemas.microsoft.com/office/drawing/2014/main" id="{F45BD240-4F75-4434-E3F5-003E9A0C2268}"/>
              </a:ext>
            </a:extLst>
          </p:cNvPr>
          <p:cNvPicPr>
            <a:picLocks noGrp="1" noChangeAspect="1"/>
          </p:cNvPicPr>
          <p:nvPr>
            <p:ph idx="1"/>
          </p:nvPr>
        </p:nvPicPr>
        <p:blipFill>
          <a:blip r:embed="rId2"/>
          <a:stretch>
            <a:fillRect/>
          </a:stretch>
        </p:blipFill>
        <p:spPr>
          <a:xfrm>
            <a:off x="889396" y="643466"/>
            <a:ext cx="10413207" cy="5571067"/>
          </a:xfrm>
          <a:prstGeom prst="rect">
            <a:avLst/>
          </a:prstGeom>
        </p:spPr>
      </p:pic>
    </p:spTree>
    <p:extLst>
      <p:ext uri="{BB962C8B-B14F-4D97-AF65-F5344CB8AC3E}">
        <p14:creationId xmlns:p14="http://schemas.microsoft.com/office/powerpoint/2010/main" val="17136387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C44B5C5F-4837-47D3-824F-6D907F2D56FC}"/>
              </a:ext>
            </a:extLst>
          </p:cNvPr>
          <p:cNvSpPr/>
          <p:nvPr/>
        </p:nvSpPr>
        <p:spPr bwMode="auto">
          <a:xfrm>
            <a:off x="1" y="-93518"/>
            <a:ext cx="12192000" cy="6858000"/>
          </a:xfrm>
          <a:prstGeom prst="rect">
            <a:avLst/>
          </a:prstGeom>
          <a:gradFill flip="none" rotWithShape="1">
            <a:gsLst>
              <a:gs pos="0">
                <a:srgbClr val="29B5E8"/>
              </a:gs>
              <a:gs pos="100000">
                <a:srgbClr val="5BC5EC"/>
              </a:gs>
            </a:gsLst>
            <a:lin ang="0" scaled="1"/>
            <a:tileRect/>
          </a:gradFill>
          <a:ln>
            <a:noFill/>
            <a:headEnd type="none" w="med" len="med"/>
            <a:tailEnd type="none" w="med" len="med"/>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pic>
        <p:nvPicPr>
          <p:cNvPr id="4" name="Picture 3" descr="A screenshot of a cell phone&#10;&#10;Description automatically generated">
            <a:extLst>
              <a:ext uri="{FF2B5EF4-FFF2-40B4-BE49-F238E27FC236}">
                <a16:creationId xmlns:a16="http://schemas.microsoft.com/office/drawing/2014/main" id="{21149F01-F8F7-4535-AA25-117BF3CBEF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7775" y="7151914"/>
            <a:ext cx="10944225" cy="3886200"/>
          </a:xfrm>
          <a:prstGeom prst="rect">
            <a:avLst/>
          </a:prstGeom>
        </p:spPr>
      </p:pic>
      <p:grpSp>
        <p:nvGrpSpPr>
          <p:cNvPr id="5" name="Group 4">
            <a:extLst>
              <a:ext uri="{FF2B5EF4-FFF2-40B4-BE49-F238E27FC236}">
                <a16:creationId xmlns:a16="http://schemas.microsoft.com/office/drawing/2014/main" id="{D85FC30C-AD04-48E6-AE3E-2A01AAD097D9}"/>
              </a:ext>
            </a:extLst>
          </p:cNvPr>
          <p:cNvGrpSpPr/>
          <p:nvPr/>
        </p:nvGrpSpPr>
        <p:grpSpPr>
          <a:xfrm>
            <a:off x="211600" y="6489101"/>
            <a:ext cx="1827031" cy="274323"/>
            <a:chOff x="211600" y="6489101"/>
            <a:chExt cx="1827031" cy="274323"/>
          </a:xfrm>
        </p:grpSpPr>
        <p:sp>
          <p:nvSpPr>
            <p:cNvPr id="8" name="Google Shape;63;p14">
              <a:extLst>
                <a:ext uri="{FF2B5EF4-FFF2-40B4-BE49-F238E27FC236}">
                  <a16:creationId xmlns:a16="http://schemas.microsoft.com/office/drawing/2014/main" id="{2A1FEB17-F7FB-4F08-825D-B411C1668E46}"/>
                </a:ext>
              </a:extLst>
            </p:cNvPr>
            <p:cNvSpPr/>
            <p:nvPr/>
          </p:nvSpPr>
          <p:spPr>
            <a:xfrm>
              <a:off x="565331" y="6587037"/>
              <a:ext cx="1473300" cy="924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b="0" i="0" dirty="0">
                  <a:solidFill>
                    <a:schemeClr val="bg1"/>
                  </a:solidFill>
                  <a:latin typeface="Arial"/>
                  <a:ea typeface="Arial"/>
                  <a:cs typeface="Arial"/>
                  <a:sym typeface="Arial"/>
                </a:rPr>
                <a:t>© 2020 Snowflake Inc. All Rights Reserved</a:t>
              </a:r>
              <a:endParaRPr sz="600" dirty="0">
                <a:solidFill>
                  <a:schemeClr val="bg1"/>
                </a:solidFill>
                <a:latin typeface="Arial"/>
                <a:ea typeface="Arial"/>
                <a:cs typeface="Arial"/>
                <a:sym typeface="Arial"/>
              </a:endParaRPr>
            </a:p>
          </p:txBody>
        </p:sp>
        <p:pic>
          <p:nvPicPr>
            <p:cNvPr id="19" name="Google Shape;87;p6">
              <a:extLst>
                <a:ext uri="{FF2B5EF4-FFF2-40B4-BE49-F238E27FC236}">
                  <a16:creationId xmlns:a16="http://schemas.microsoft.com/office/drawing/2014/main" id="{8069A76D-8F99-4975-872A-74198C8828A6}"/>
                </a:ext>
              </a:extLst>
            </p:cNvPr>
            <p:cNvPicPr preferRelativeResize="0"/>
            <p:nvPr/>
          </p:nvPicPr>
          <p:blipFill rotWithShape="1">
            <a:blip r:embed="rId4">
              <a:alphaModFix/>
              <a:biLevel thresh="25000"/>
            </a:blip>
            <a:srcRect/>
            <a:stretch/>
          </p:blipFill>
          <p:spPr>
            <a:xfrm>
              <a:off x="211600" y="6489101"/>
              <a:ext cx="292611" cy="274323"/>
            </a:xfrm>
            <a:prstGeom prst="rect">
              <a:avLst/>
            </a:prstGeom>
            <a:noFill/>
            <a:ln>
              <a:noFill/>
            </a:ln>
          </p:spPr>
        </p:pic>
      </p:grpSp>
      <p:sp>
        <p:nvSpPr>
          <p:cNvPr id="20" name="TextBox 19">
            <a:extLst>
              <a:ext uri="{FF2B5EF4-FFF2-40B4-BE49-F238E27FC236}">
                <a16:creationId xmlns:a16="http://schemas.microsoft.com/office/drawing/2014/main" id="{F410F454-85F7-4C86-9CDD-D9AF445182C8}"/>
              </a:ext>
            </a:extLst>
          </p:cNvPr>
          <p:cNvSpPr txBox="1"/>
          <p:nvPr/>
        </p:nvSpPr>
        <p:spPr>
          <a:xfrm>
            <a:off x="360309" y="0"/>
            <a:ext cx="8310162" cy="1246495"/>
          </a:xfrm>
          <a:prstGeom prst="rect">
            <a:avLst/>
          </a:prstGeom>
          <a:noFill/>
        </p:spPr>
        <p:txBody>
          <a:bodyPr wrap="square" lIns="182880" tIns="146304" rIns="182880" bIns="146304" rtlCol="0" anchor="ctr">
            <a:spAutoFit/>
          </a:bodyPr>
          <a:lstStyle/>
          <a:p>
            <a:pPr>
              <a:lnSpc>
                <a:spcPct val="74000"/>
              </a:lnSpc>
              <a:spcAft>
                <a:spcPts val="600"/>
              </a:spcAft>
            </a:pPr>
            <a:r>
              <a:rPr lang="en-US" sz="4000" dirty="0">
                <a:solidFill>
                  <a:schemeClr val="bg1"/>
                </a:solidFill>
                <a:latin typeface="+mj-lt"/>
              </a:rPr>
              <a:t>WHAT TABLES SHOULD BE CLUSTERED?</a:t>
            </a:r>
          </a:p>
        </p:txBody>
      </p:sp>
      <p:grpSp>
        <p:nvGrpSpPr>
          <p:cNvPr id="2" name="Group 1">
            <a:extLst>
              <a:ext uri="{FF2B5EF4-FFF2-40B4-BE49-F238E27FC236}">
                <a16:creationId xmlns:a16="http://schemas.microsoft.com/office/drawing/2014/main" id="{06A8AEB0-C3FB-4BDC-9A8C-FFCA4B20E5EE}"/>
              </a:ext>
            </a:extLst>
          </p:cNvPr>
          <p:cNvGrpSpPr/>
          <p:nvPr/>
        </p:nvGrpSpPr>
        <p:grpSpPr>
          <a:xfrm>
            <a:off x="565331" y="1363405"/>
            <a:ext cx="6782525" cy="3218894"/>
            <a:chOff x="565331" y="1363405"/>
            <a:chExt cx="6782525" cy="3218894"/>
          </a:xfrm>
        </p:grpSpPr>
        <p:sp>
          <p:nvSpPr>
            <p:cNvPr id="13" name="Rectangle: Rounded Corners 12">
              <a:extLst>
                <a:ext uri="{FF2B5EF4-FFF2-40B4-BE49-F238E27FC236}">
                  <a16:creationId xmlns:a16="http://schemas.microsoft.com/office/drawing/2014/main" id="{725A042B-A4B8-4D76-8F75-FF3C164941E3}"/>
                </a:ext>
              </a:extLst>
            </p:cNvPr>
            <p:cNvSpPr/>
            <p:nvPr/>
          </p:nvSpPr>
          <p:spPr>
            <a:xfrm>
              <a:off x="565334" y="1363405"/>
              <a:ext cx="6015083" cy="67416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BF0080E8-98AB-4E6A-8C06-93936FADFD54}"/>
                </a:ext>
              </a:extLst>
            </p:cNvPr>
            <p:cNvSpPr/>
            <p:nvPr/>
          </p:nvSpPr>
          <p:spPr>
            <a:xfrm>
              <a:off x="857962" y="1472986"/>
              <a:ext cx="5498450" cy="400110"/>
            </a:xfrm>
            <a:prstGeom prst="rect">
              <a:avLst/>
            </a:prstGeom>
          </p:spPr>
          <p:txBody>
            <a:bodyPr wrap="square" anchor="ctr">
              <a:spAutoFit/>
            </a:bodyPr>
            <a:lstStyle/>
            <a:p>
              <a:pPr lvl="0">
                <a:spcAft>
                  <a:spcPts val="4200"/>
                </a:spcAft>
                <a:defRPr/>
              </a:pPr>
              <a:r>
                <a:rPr lang="en-US" sz="2000" dirty="0">
                  <a:solidFill>
                    <a:srgbClr val="11567F"/>
                  </a:solidFill>
                  <a:ea typeface="Lato Semibold" panose="020F0502020204030203" pitchFamily="34" charset="0"/>
                  <a:cs typeface="Lato Semibold" panose="020F0502020204030203" pitchFamily="34" charset="0"/>
                </a:rPr>
                <a:t>Clustering keys are not for every table!</a:t>
              </a:r>
            </a:p>
          </p:txBody>
        </p:sp>
        <p:sp>
          <p:nvSpPr>
            <p:cNvPr id="15" name="Rectangle 14">
              <a:extLst>
                <a:ext uri="{FF2B5EF4-FFF2-40B4-BE49-F238E27FC236}">
                  <a16:creationId xmlns:a16="http://schemas.microsoft.com/office/drawing/2014/main" id="{D4EEDA84-2EAB-4B4F-B8A7-54E509E4F1BD}"/>
                </a:ext>
              </a:extLst>
            </p:cNvPr>
            <p:cNvSpPr/>
            <p:nvPr/>
          </p:nvSpPr>
          <p:spPr>
            <a:xfrm>
              <a:off x="857961" y="2102325"/>
              <a:ext cx="6489895" cy="693523"/>
            </a:xfrm>
            <a:prstGeom prst="rect">
              <a:avLst/>
            </a:prstGeom>
          </p:spPr>
          <p:txBody>
            <a:bodyPr wrap="square" anchor="t">
              <a:spAutoFit/>
            </a:bodyPr>
            <a:lstStyle/>
            <a:p>
              <a:pPr lvl="0">
                <a:lnSpc>
                  <a:spcPct val="90000"/>
                </a:lnSpc>
                <a:spcAft>
                  <a:spcPts val="800"/>
                </a:spcAft>
                <a:defRPr/>
              </a:pPr>
              <a:r>
                <a:rPr lang="en-US" dirty="0">
                  <a:solidFill>
                    <a:schemeClr val="bg1"/>
                  </a:solidFill>
                  <a:ea typeface="Lato Semibold" panose="020F0502020204030203" pitchFamily="34" charset="0"/>
                  <a:cs typeface="Lato Semibold" panose="020F0502020204030203" pitchFamily="34" charset="0"/>
                </a:rPr>
                <a:t>Automatic clustering consumes credits</a:t>
              </a:r>
            </a:p>
            <a:p>
              <a:pPr lvl="0">
                <a:lnSpc>
                  <a:spcPct val="90000"/>
                </a:lnSpc>
                <a:spcAft>
                  <a:spcPts val="800"/>
                </a:spcAft>
                <a:defRPr/>
              </a:pPr>
              <a:r>
                <a:rPr lang="en-US" dirty="0">
                  <a:solidFill>
                    <a:schemeClr val="bg1"/>
                  </a:solidFill>
                  <a:ea typeface="Lato Semibold" panose="020F0502020204030203" pitchFamily="34" charset="0"/>
                  <a:cs typeface="Lato Semibold" panose="020F0502020204030203" pitchFamily="34" charset="0"/>
                </a:rPr>
                <a:t>Reclustering also increases storage costs</a:t>
              </a:r>
            </a:p>
          </p:txBody>
        </p:sp>
        <p:sp>
          <p:nvSpPr>
            <p:cNvPr id="22" name="Rectangle: Rounded Corners 21">
              <a:extLst>
                <a:ext uri="{FF2B5EF4-FFF2-40B4-BE49-F238E27FC236}">
                  <a16:creationId xmlns:a16="http://schemas.microsoft.com/office/drawing/2014/main" id="{C6B2B967-83F2-4D01-9895-EA96545DB714}"/>
                </a:ext>
              </a:extLst>
            </p:cNvPr>
            <p:cNvSpPr/>
            <p:nvPr/>
          </p:nvSpPr>
          <p:spPr>
            <a:xfrm>
              <a:off x="565331" y="3074233"/>
              <a:ext cx="6015083" cy="67416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7DADAB64-0255-49F3-9324-FA82AB34D6C2}"/>
                </a:ext>
              </a:extLst>
            </p:cNvPr>
            <p:cNvSpPr/>
            <p:nvPr/>
          </p:nvSpPr>
          <p:spPr>
            <a:xfrm>
              <a:off x="857962" y="3216729"/>
              <a:ext cx="4896279" cy="400110"/>
            </a:xfrm>
            <a:prstGeom prst="rect">
              <a:avLst/>
            </a:prstGeom>
          </p:spPr>
          <p:txBody>
            <a:bodyPr wrap="square" anchor="ctr">
              <a:spAutoFit/>
            </a:bodyPr>
            <a:lstStyle/>
            <a:p>
              <a:pPr lvl="0">
                <a:spcAft>
                  <a:spcPts val="4200"/>
                </a:spcAft>
                <a:defRPr/>
              </a:pPr>
              <a:r>
                <a:rPr lang="en-US" sz="2000" dirty="0">
                  <a:solidFill>
                    <a:srgbClr val="11567F"/>
                  </a:solidFill>
                  <a:ea typeface="Lato Semibold" panose="020F0502020204030203" pitchFamily="34" charset="0"/>
                  <a:cs typeface="Lato Semibold" panose="020F0502020204030203" pitchFamily="34" charset="0"/>
                </a:rPr>
                <a:t>Good candidates for clustering keys:</a:t>
              </a:r>
            </a:p>
          </p:txBody>
        </p:sp>
        <p:sp>
          <p:nvSpPr>
            <p:cNvPr id="24" name="Rectangle 23">
              <a:extLst>
                <a:ext uri="{FF2B5EF4-FFF2-40B4-BE49-F238E27FC236}">
                  <a16:creationId xmlns:a16="http://schemas.microsoft.com/office/drawing/2014/main" id="{459C458B-12F4-4FE3-974B-6F8EFA22E5D7}"/>
                </a:ext>
              </a:extLst>
            </p:cNvPr>
            <p:cNvSpPr/>
            <p:nvPr/>
          </p:nvSpPr>
          <p:spPr>
            <a:xfrm>
              <a:off x="857961" y="3837480"/>
              <a:ext cx="5853082" cy="744819"/>
            </a:xfrm>
            <a:prstGeom prst="rect">
              <a:avLst/>
            </a:prstGeom>
          </p:spPr>
          <p:txBody>
            <a:bodyPr wrap="square" anchor="t">
              <a:spAutoFit/>
            </a:bodyPr>
            <a:lstStyle/>
            <a:p>
              <a:pPr lvl="0">
                <a:lnSpc>
                  <a:spcPct val="90000"/>
                </a:lnSpc>
                <a:spcAft>
                  <a:spcPts val="1200"/>
                </a:spcAft>
                <a:defRPr/>
              </a:pPr>
              <a:r>
                <a:rPr lang="en-US" dirty="0">
                  <a:solidFill>
                    <a:schemeClr val="bg1"/>
                  </a:solidFill>
                  <a:ea typeface="Lato Semibold" panose="020F0502020204030203" pitchFamily="34" charset="0"/>
                  <a:cs typeface="Lato Semibold" panose="020F0502020204030203" pitchFamily="34" charset="0"/>
                </a:rPr>
                <a:t>Tables in the multi-terabyte range  </a:t>
              </a:r>
            </a:p>
            <a:p>
              <a:pPr lvl="0">
                <a:lnSpc>
                  <a:spcPct val="90000"/>
                </a:lnSpc>
                <a:spcAft>
                  <a:spcPts val="1200"/>
                </a:spcAft>
                <a:defRPr/>
              </a:pPr>
              <a:r>
                <a:rPr lang="en-US" dirty="0">
                  <a:solidFill>
                    <a:schemeClr val="bg1"/>
                  </a:solidFill>
                  <a:ea typeface="Lato Semibold" panose="020F0502020204030203" pitchFamily="34" charset="0"/>
                  <a:cs typeface="Lato Semibold" panose="020F0502020204030203" pitchFamily="34" charset="0"/>
                </a:rPr>
                <a:t>Query performance degrades noticeably over time</a:t>
              </a:r>
            </a:p>
          </p:txBody>
        </p:sp>
      </p:grpSp>
      <p:sp>
        <p:nvSpPr>
          <p:cNvPr id="39" name="Freeform: Shape 38">
            <a:extLst>
              <a:ext uri="{FF2B5EF4-FFF2-40B4-BE49-F238E27FC236}">
                <a16:creationId xmlns:a16="http://schemas.microsoft.com/office/drawing/2014/main" id="{AF7AC0A6-432F-41E0-8231-95E6D196E852}"/>
              </a:ext>
            </a:extLst>
          </p:cNvPr>
          <p:cNvSpPr/>
          <p:nvPr/>
        </p:nvSpPr>
        <p:spPr>
          <a:xfrm rot="19446345">
            <a:off x="5477923" y="36460"/>
            <a:ext cx="8565905" cy="7681101"/>
          </a:xfrm>
          <a:custGeom>
            <a:avLst/>
            <a:gdLst>
              <a:gd name="connsiteX0" fmla="*/ 5705526 w 8565905"/>
              <a:gd name="connsiteY0" fmla="*/ 0 h 7681101"/>
              <a:gd name="connsiteX1" fmla="*/ 8565905 w 8565905"/>
              <a:gd name="connsiteY1" fmla="*/ 2070133 h 7681101"/>
              <a:gd name="connsiteX2" fmla="*/ 4505100 w 8565905"/>
              <a:gd name="connsiteY2" fmla="*/ 7681101 h 7681101"/>
              <a:gd name="connsiteX3" fmla="*/ 0 w 8565905"/>
              <a:gd name="connsiteY3" fmla="*/ 4420641 h 7681101"/>
              <a:gd name="connsiteX4" fmla="*/ 39119 w 8565905"/>
              <a:gd name="connsiteY4" fmla="*/ 4350229 h 7681101"/>
              <a:gd name="connsiteX5" fmla="*/ 418724 w 8565905"/>
              <a:gd name="connsiteY5" fmla="*/ 3924662 h 7681101"/>
              <a:gd name="connsiteX6" fmla="*/ 5614082 w 8565905"/>
              <a:gd name="connsiteY6" fmla="*/ 58063 h 7681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65905" h="7681101">
                <a:moveTo>
                  <a:pt x="5705526" y="0"/>
                </a:moveTo>
                <a:lnTo>
                  <a:pt x="8565905" y="2070133"/>
                </a:lnTo>
                <a:lnTo>
                  <a:pt x="4505100" y="7681101"/>
                </a:lnTo>
                <a:lnTo>
                  <a:pt x="0" y="4420641"/>
                </a:lnTo>
                <a:lnTo>
                  <a:pt x="39119" y="4350229"/>
                </a:lnTo>
                <a:cubicBezTo>
                  <a:pt x="142328" y="4181087"/>
                  <a:pt x="269653" y="4035607"/>
                  <a:pt x="418724" y="3924662"/>
                </a:cubicBezTo>
                <a:cubicBezTo>
                  <a:pt x="2150510" y="2635796"/>
                  <a:pt x="3882295" y="1346931"/>
                  <a:pt x="5614082" y="58063"/>
                </a:cubicBezTo>
                <a:close/>
              </a:path>
            </a:pathLst>
          </a:custGeom>
          <a:gradFill>
            <a:gsLst>
              <a:gs pos="0">
                <a:srgbClr val="FCFCFC"/>
              </a:gs>
              <a:gs pos="100000">
                <a:schemeClr val="bg1">
                  <a:lumMod val="95000"/>
                </a:schemeClr>
              </a:gs>
            </a:gsLst>
            <a:lin ang="5400000" scaled="1"/>
          </a:gra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2" name="Rectangle: Rounded Corners 21">
            <a:extLst>
              <a:ext uri="{FF2B5EF4-FFF2-40B4-BE49-F238E27FC236}">
                <a16:creationId xmlns:a16="http://schemas.microsoft.com/office/drawing/2014/main" id="{3228A202-D553-7E40-941F-85444C0B9E89}"/>
              </a:ext>
            </a:extLst>
          </p:cNvPr>
          <p:cNvSpPr/>
          <p:nvPr/>
        </p:nvSpPr>
        <p:spPr>
          <a:xfrm>
            <a:off x="504211" y="4883446"/>
            <a:ext cx="6015083" cy="67416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24012CDB-634C-6742-A9BE-F3225719C027}"/>
              </a:ext>
            </a:extLst>
          </p:cNvPr>
          <p:cNvSpPr/>
          <p:nvPr/>
        </p:nvSpPr>
        <p:spPr>
          <a:xfrm>
            <a:off x="796840" y="5606859"/>
            <a:ext cx="6268977" cy="744819"/>
          </a:xfrm>
          <a:prstGeom prst="rect">
            <a:avLst/>
          </a:prstGeom>
        </p:spPr>
        <p:txBody>
          <a:bodyPr wrap="square" anchor="t">
            <a:spAutoFit/>
          </a:bodyPr>
          <a:lstStyle/>
          <a:p>
            <a:pPr lvl="0">
              <a:lnSpc>
                <a:spcPct val="90000"/>
              </a:lnSpc>
              <a:spcAft>
                <a:spcPts val="1200"/>
              </a:spcAft>
              <a:defRPr/>
            </a:pPr>
            <a:r>
              <a:rPr lang="en-US" dirty="0">
                <a:solidFill>
                  <a:schemeClr val="bg1"/>
                </a:solidFill>
                <a:ea typeface="Lato Semibold" panose="020F0502020204030203" pitchFamily="34" charset="0"/>
                <a:cs typeface="Lato Semibold" panose="020F0502020204030203" pitchFamily="34" charset="0"/>
              </a:rPr>
              <a:t>Frequently-changing tables are more expensive to cluster</a:t>
            </a:r>
          </a:p>
          <a:p>
            <a:pPr lvl="0">
              <a:lnSpc>
                <a:spcPct val="90000"/>
              </a:lnSpc>
              <a:spcAft>
                <a:spcPts val="1200"/>
              </a:spcAft>
              <a:defRPr/>
            </a:pPr>
            <a:r>
              <a:rPr lang="en-US" dirty="0">
                <a:solidFill>
                  <a:schemeClr val="bg1"/>
                </a:solidFill>
                <a:ea typeface="Lato Semibold" panose="020F0502020204030203" pitchFamily="34" charset="0"/>
                <a:cs typeface="Lato Semibold" panose="020F0502020204030203" pitchFamily="34" charset="0"/>
              </a:rPr>
              <a:t>Automatic clustering can be suspended and resumed</a:t>
            </a:r>
          </a:p>
        </p:txBody>
      </p:sp>
      <p:sp>
        <p:nvSpPr>
          <p:cNvPr id="44" name="Rectangle 43">
            <a:extLst>
              <a:ext uri="{FF2B5EF4-FFF2-40B4-BE49-F238E27FC236}">
                <a16:creationId xmlns:a16="http://schemas.microsoft.com/office/drawing/2014/main" id="{A0197419-13E4-8B4C-8BF2-6C90AB7E4277}"/>
              </a:ext>
            </a:extLst>
          </p:cNvPr>
          <p:cNvSpPr/>
          <p:nvPr/>
        </p:nvSpPr>
        <p:spPr>
          <a:xfrm>
            <a:off x="798193" y="4999375"/>
            <a:ext cx="4896279" cy="400110"/>
          </a:xfrm>
          <a:prstGeom prst="rect">
            <a:avLst/>
          </a:prstGeom>
        </p:spPr>
        <p:txBody>
          <a:bodyPr wrap="square" anchor="ctr">
            <a:spAutoFit/>
          </a:bodyPr>
          <a:lstStyle/>
          <a:p>
            <a:pPr lvl="0">
              <a:spcAft>
                <a:spcPts val="4200"/>
              </a:spcAft>
              <a:defRPr/>
            </a:pPr>
            <a:r>
              <a:rPr lang="en-US" sz="2000" dirty="0">
                <a:solidFill>
                  <a:srgbClr val="11567F"/>
                </a:solidFill>
                <a:ea typeface="Lato Semibold" panose="020F0502020204030203" pitchFamily="34" charset="0"/>
                <a:cs typeface="Lato Semibold" panose="020F0502020204030203" pitchFamily="34" charset="0"/>
              </a:rPr>
              <a:t>Keep in mind:</a:t>
            </a:r>
          </a:p>
        </p:txBody>
      </p:sp>
    </p:spTree>
    <p:extLst>
      <p:ext uri="{BB962C8B-B14F-4D97-AF65-F5344CB8AC3E}">
        <p14:creationId xmlns:p14="http://schemas.microsoft.com/office/powerpoint/2010/main" val="305741368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DA669B3-AD28-FC87-BDDD-D3BCC5689A7A}"/>
              </a:ext>
            </a:extLst>
          </p:cNvPr>
          <p:cNvPicPr>
            <a:picLocks noChangeAspect="1"/>
          </p:cNvPicPr>
          <p:nvPr/>
        </p:nvPicPr>
        <p:blipFill>
          <a:blip r:embed="rId2"/>
          <a:stretch>
            <a:fillRect/>
          </a:stretch>
        </p:blipFill>
        <p:spPr>
          <a:xfrm>
            <a:off x="787232" y="1033352"/>
            <a:ext cx="7114378" cy="3481041"/>
          </a:xfrm>
          <a:prstGeom prst="rect">
            <a:avLst/>
          </a:prstGeom>
        </p:spPr>
      </p:pic>
      <p:sp>
        <p:nvSpPr>
          <p:cNvPr id="7" name="TextBox 6">
            <a:extLst>
              <a:ext uri="{FF2B5EF4-FFF2-40B4-BE49-F238E27FC236}">
                <a16:creationId xmlns:a16="http://schemas.microsoft.com/office/drawing/2014/main" id="{DB7DBAD9-06C5-00D2-9DC1-171E5067DDE8}"/>
              </a:ext>
            </a:extLst>
          </p:cNvPr>
          <p:cNvSpPr txBox="1"/>
          <p:nvPr/>
        </p:nvSpPr>
        <p:spPr>
          <a:xfrm>
            <a:off x="787231" y="502931"/>
            <a:ext cx="6097656" cy="425373"/>
          </a:xfrm>
          <a:prstGeom prst="rect">
            <a:avLst/>
          </a:prstGeom>
          <a:noFill/>
        </p:spPr>
        <p:txBody>
          <a:bodyPr wrap="square">
            <a:spAutoFit/>
          </a:bodyPr>
          <a:lstStyle/>
          <a:p>
            <a:pPr marL="0" marR="0">
              <a:lnSpc>
                <a:spcPts val="2925"/>
              </a:lnSpc>
              <a:spcBef>
                <a:spcPts val="0"/>
              </a:spcBef>
              <a:spcAft>
                <a:spcPts val="0"/>
              </a:spcAft>
            </a:pPr>
            <a:r>
              <a:rPr lang="en-US" sz="1800" b="1" dirty="0">
                <a:solidFill>
                  <a:srgbClr val="105780"/>
                </a:solidFill>
                <a:latin typeface="Times New Roman" panose="02020603050405020304" pitchFamily="18" charset="0"/>
                <a:cs typeface="Times New Roman" panose="02020603050405020304" pitchFamily="18" charset="0"/>
              </a:rPr>
              <a:t>Clustering Example:</a:t>
            </a:r>
          </a:p>
        </p:txBody>
      </p:sp>
      <p:pic>
        <p:nvPicPr>
          <p:cNvPr id="9" name="Picture 8">
            <a:extLst>
              <a:ext uri="{FF2B5EF4-FFF2-40B4-BE49-F238E27FC236}">
                <a16:creationId xmlns:a16="http://schemas.microsoft.com/office/drawing/2014/main" id="{1A6FE568-10FE-76F3-BA0A-EDB6A3999AC6}"/>
              </a:ext>
            </a:extLst>
          </p:cNvPr>
          <p:cNvPicPr>
            <a:picLocks noChangeAspect="1"/>
          </p:cNvPicPr>
          <p:nvPr/>
        </p:nvPicPr>
        <p:blipFill>
          <a:blip r:embed="rId3"/>
          <a:stretch>
            <a:fillRect/>
          </a:stretch>
        </p:blipFill>
        <p:spPr>
          <a:xfrm>
            <a:off x="3336666" y="4418625"/>
            <a:ext cx="8659433" cy="2095792"/>
          </a:xfrm>
          <a:prstGeom prst="rect">
            <a:avLst/>
          </a:prstGeom>
        </p:spPr>
      </p:pic>
      <p:sp>
        <p:nvSpPr>
          <p:cNvPr id="10" name="TextBox 9">
            <a:extLst>
              <a:ext uri="{FF2B5EF4-FFF2-40B4-BE49-F238E27FC236}">
                <a16:creationId xmlns:a16="http://schemas.microsoft.com/office/drawing/2014/main" id="{E2DC2F7D-83EB-63C1-DDB4-61224010F420}"/>
              </a:ext>
            </a:extLst>
          </p:cNvPr>
          <p:cNvSpPr txBox="1"/>
          <p:nvPr/>
        </p:nvSpPr>
        <p:spPr>
          <a:xfrm>
            <a:off x="8355940" y="2259834"/>
            <a:ext cx="6097656" cy="1169166"/>
          </a:xfrm>
          <a:prstGeom prst="rect">
            <a:avLst/>
          </a:prstGeom>
          <a:noFill/>
        </p:spPr>
        <p:txBody>
          <a:bodyPr wrap="square">
            <a:spAutoFit/>
          </a:bodyPr>
          <a:lstStyle/>
          <a:p>
            <a:pPr marL="0" marR="0">
              <a:lnSpc>
                <a:spcPts val="2925"/>
              </a:lnSpc>
              <a:spcBef>
                <a:spcPts val="0"/>
              </a:spcBef>
              <a:spcAft>
                <a:spcPts val="0"/>
              </a:spcAft>
            </a:pPr>
            <a:r>
              <a:rPr lang="en-US" sz="1800" b="1" dirty="0">
                <a:solidFill>
                  <a:srgbClr val="105780"/>
                </a:solidFill>
                <a:latin typeface="Times New Roman" panose="02020603050405020304" pitchFamily="18" charset="0"/>
                <a:cs typeface="Times New Roman" panose="02020603050405020304" pitchFamily="18" charset="0"/>
              </a:rPr>
              <a:t>Ideal scenario is 11/2 should be in </a:t>
            </a:r>
          </a:p>
          <a:p>
            <a:pPr marL="0" marR="0">
              <a:lnSpc>
                <a:spcPts val="2925"/>
              </a:lnSpc>
              <a:spcBef>
                <a:spcPts val="0"/>
              </a:spcBef>
              <a:spcAft>
                <a:spcPts val="0"/>
              </a:spcAft>
            </a:pPr>
            <a:r>
              <a:rPr lang="en-US" sz="1800" b="1" dirty="0">
                <a:solidFill>
                  <a:srgbClr val="105780"/>
                </a:solidFill>
                <a:latin typeface="Times New Roman" panose="02020603050405020304" pitchFamily="18" charset="0"/>
                <a:cs typeface="Times New Roman" panose="02020603050405020304" pitchFamily="18" charset="0"/>
              </a:rPr>
              <a:t>Second partition and hence reading</a:t>
            </a:r>
          </a:p>
          <a:p>
            <a:pPr marL="0" marR="0">
              <a:lnSpc>
                <a:spcPts val="2925"/>
              </a:lnSpc>
              <a:spcBef>
                <a:spcPts val="0"/>
              </a:spcBef>
              <a:spcAft>
                <a:spcPts val="0"/>
              </a:spcAft>
            </a:pPr>
            <a:r>
              <a:rPr lang="en-US" sz="1800" b="1" dirty="0">
                <a:solidFill>
                  <a:srgbClr val="105780"/>
                </a:solidFill>
                <a:latin typeface="Times New Roman" panose="02020603050405020304" pitchFamily="18" charset="0"/>
                <a:cs typeface="Times New Roman" panose="02020603050405020304" pitchFamily="18" charset="0"/>
              </a:rPr>
              <a:t> the 3rd partition would be eliminated</a:t>
            </a:r>
          </a:p>
        </p:txBody>
      </p:sp>
    </p:spTree>
    <p:extLst>
      <p:ext uri="{BB962C8B-B14F-4D97-AF65-F5344CB8AC3E}">
        <p14:creationId xmlns:p14="http://schemas.microsoft.com/office/powerpoint/2010/main" val="13080366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20B0D69-EBFE-45D4-8BCA-275A87AE82CF}"/>
              </a:ext>
            </a:extLst>
          </p:cNvPr>
          <p:cNvSpPr txBox="1"/>
          <p:nvPr/>
        </p:nvSpPr>
        <p:spPr>
          <a:xfrm>
            <a:off x="228599" y="279816"/>
            <a:ext cx="11807687" cy="4266937"/>
          </a:xfrm>
          <a:prstGeom prst="rect">
            <a:avLst/>
          </a:prstGeom>
          <a:noFill/>
        </p:spPr>
        <p:txBody>
          <a:bodyPr wrap="square">
            <a:spAutoFit/>
          </a:bodyPr>
          <a:lstStyle/>
          <a:p>
            <a:pPr marL="0" marR="0">
              <a:lnSpc>
                <a:spcPts val="2925"/>
              </a:lnSpc>
              <a:spcBef>
                <a:spcPts val="0"/>
              </a:spcBef>
              <a:spcAft>
                <a:spcPts val="0"/>
              </a:spcAft>
            </a:pPr>
            <a:r>
              <a:rPr lang="en-US" sz="2200" b="1" dirty="0">
                <a:solidFill>
                  <a:srgbClr val="105780"/>
                </a:solidFill>
                <a:latin typeface="Times New Roman" panose="02020603050405020304" pitchFamily="18" charset="0"/>
                <a:cs typeface="Times New Roman" panose="02020603050405020304" pitchFamily="18" charset="0"/>
              </a:rPr>
              <a:t>Reclustering:</a:t>
            </a:r>
          </a:p>
          <a:p>
            <a:pPr marL="0" marR="0">
              <a:lnSpc>
                <a:spcPct val="107000"/>
              </a:lnSpc>
              <a:spcBef>
                <a:spcPts val="0"/>
              </a:spcBef>
              <a:spcAft>
                <a:spcPts val="800"/>
              </a:spcAft>
            </a:pPr>
            <a:endParaRPr lang="en-US" sz="2000" b="1" dirty="0">
              <a:solidFill>
                <a:srgbClr val="10578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As DML operations (INSERT, UPDATE, DELETE, MERGE, COPY) are performed on a clustered table, </a:t>
            </a:r>
          </a:p>
          <a:p>
            <a:pPr marL="0" marR="0">
              <a:lnSpc>
                <a:spcPct val="107000"/>
              </a:lnSpc>
              <a:spcBef>
                <a:spcPts val="0"/>
              </a:spcBef>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data in the table might become less clustered. Periodic/regular reclustering of the table is required to maintain </a:t>
            </a:r>
          </a:p>
          <a:p>
            <a:pPr marL="0" marR="0">
              <a:lnSpc>
                <a:spcPct val="107000"/>
              </a:lnSpc>
              <a:spcBef>
                <a:spcPts val="0"/>
              </a:spcBef>
              <a:spcAft>
                <a:spcPts val="8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optimal clustering.</a:t>
            </a:r>
          </a:p>
          <a:p>
            <a:pPr marL="0" marR="0">
              <a:lnSpc>
                <a:spcPct val="107000"/>
              </a:lnSpc>
              <a:spcBef>
                <a:spcPts val="0"/>
              </a:spcBef>
              <a:spcAft>
                <a:spcPts val="800"/>
              </a:spcAft>
            </a:pP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During reclustering, Snowflake reorganize the column data, so that related records are relocated to the same micro-partition.</a:t>
            </a:r>
          </a:p>
          <a:p>
            <a:pPr marL="342900" marR="0" lvl="0" indent="-342900">
              <a:lnSpc>
                <a:spcPct val="107000"/>
              </a:lnSpc>
              <a:spcBef>
                <a:spcPts val="0"/>
              </a:spcBef>
              <a:spcAft>
                <a:spcPts val="80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Reclustering in Snowflake is automatic; no maintenance is needed.</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Similar to all DML operations in Snowflake, reclustering consumes credits. </a:t>
            </a:r>
          </a:p>
          <a:p>
            <a:pPr marL="342900" marR="0" lvl="0" indent="-342900">
              <a:lnSpc>
                <a:spcPct val="107000"/>
              </a:lnSpc>
              <a:spcBef>
                <a:spcPts val="0"/>
              </a:spcBef>
              <a:spcAft>
                <a:spcPts val="80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number of credits consumed depends on the size of the table and the amount of data that needs to be reclustered. </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360371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AFE9EC5-6483-4738-B4C1-5F4C4F9F15D9}"/>
              </a:ext>
            </a:extLst>
          </p:cNvPr>
          <p:cNvPicPr>
            <a:picLocks noChangeAspect="1"/>
          </p:cNvPicPr>
          <p:nvPr/>
        </p:nvPicPr>
        <p:blipFill>
          <a:blip r:embed="rId2"/>
          <a:stretch>
            <a:fillRect/>
          </a:stretch>
        </p:blipFill>
        <p:spPr>
          <a:xfrm>
            <a:off x="583226" y="69574"/>
            <a:ext cx="7606486" cy="6858000"/>
          </a:xfrm>
          <a:prstGeom prst="rect">
            <a:avLst/>
          </a:prstGeom>
        </p:spPr>
      </p:pic>
      <p:sp>
        <p:nvSpPr>
          <p:cNvPr id="7" name="TextBox 6">
            <a:extLst>
              <a:ext uri="{FF2B5EF4-FFF2-40B4-BE49-F238E27FC236}">
                <a16:creationId xmlns:a16="http://schemas.microsoft.com/office/drawing/2014/main" id="{61B7D70E-538C-4D70-AFEA-7612B2B5A5F4}"/>
              </a:ext>
            </a:extLst>
          </p:cNvPr>
          <p:cNvSpPr txBox="1"/>
          <p:nvPr/>
        </p:nvSpPr>
        <p:spPr>
          <a:xfrm>
            <a:off x="7620828" y="935617"/>
            <a:ext cx="4156911" cy="3426579"/>
          </a:xfrm>
          <a:prstGeom prst="rect">
            <a:avLst/>
          </a:prstGeom>
          <a:noFill/>
        </p:spPr>
        <p:txBody>
          <a:bodyPr wrap="square">
            <a:spAutoFit/>
          </a:bodyPr>
          <a:lstStyle/>
          <a:p>
            <a:pPr marL="342900" marR="0" lvl="0" indent="-342900">
              <a:lnSpc>
                <a:spcPts val="1995"/>
              </a:lnSpc>
              <a:spcBef>
                <a:spcPts val="0"/>
              </a:spcBef>
              <a:spcAft>
                <a:spcPts val="0"/>
              </a:spcAft>
              <a:buSzPts val="1000"/>
              <a:buFont typeface="Symbol" panose="05050102010706020507" pitchFamily="18" charset="2"/>
              <a:buChar char=""/>
              <a:tabLst>
                <a:tab pos="457200" algn="l"/>
              </a:tabLst>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To start, table t1 is naturally clustered by date across micro-partitions 1-4.</a:t>
            </a:r>
          </a:p>
          <a:p>
            <a:pPr marL="342900" marR="0" lvl="0" indent="-342900">
              <a:lnSpc>
                <a:spcPts val="1995"/>
              </a:lnSpc>
              <a:spcBef>
                <a:spcPts val="0"/>
              </a:spcBef>
              <a:spcAft>
                <a:spcPts val="0"/>
              </a:spcAft>
              <a:buSzPts val="1000"/>
              <a:buFont typeface="Symbol" panose="05050102010706020507" pitchFamily="18" charset="2"/>
              <a:buChar char=""/>
              <a:tabLst>
                <a:tab pos="457200" algn="l"/>
              </a:tabLst>
            </a:pP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ts val="1995"/>
              </a:lnSpc>
              <a:spcBef>
                <a:spcPts val="0"/>
              </a:spcBef>
              <a:spcAft>
                <a:spcPts val="0"/>
              </a:spcAft>
              <a:buSzPts val="1000"/>
              <a:buFont typeface="Symbol" panose="05050102010706020507" pitchFamily="18" charset="2"/>
              <a:buChar char=""/>
              <a:tabLst>
                <a:tab pos="457200" algn="l"/>
              </a:tabLst>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The query (in the diagram) requires scanning micro-partitions 1, 2, and 3.</a:t>
            </a:r>
          </a:p>
          <a:p>
            <a:pPr marL="342900" marR="0" lvl="0" indent="-342900">
              <a:lnSpc>
                <a:spcPts val="1995"/>
              </a:lnSpc>
              <a:spcBef>
                <a:spcPts val="0"/>
              </a:spcBef>
              <a:spcAft>
                <a:spcPts val="0"/>
              </a:spcAft>
              <a:buSzPts val="1000"/>
              <a:buFont typeface="Symbol" panose="05050102010706020507" pitchFamily="18" charset="2"/>
              <a:buChar char=""/>
              <a:tabLst>
                <a:tab pos="457200" algn="l"/>
              </a:tabLst>
            </a:pP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ts val="1995"/>
              </a:lnSpc>
              <a:spcBef>
                <a:spcPts val="0"/>
              </a:spcBef>
              <a:spcAft>
                <a:spcPts val="0"/>
              </a:spcAft>
              <a:buSzPts val="1000"/>
              <a:buFont typeface="Symbol" panose="05050102010706020507" pitchFamily="18" charset="2"/>
              <a:buChar char=""/>
              <a:tabLst>
                <a:tab pos="457200" algn="l"/>
              </a:tabLst>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date and type are defined as the clustering key. When the table is reclustered, new micro-partitions (5-8) are created.</a:t>
            </a:r>
          </a:p>
          <a:p>
            <a:pPr marL="342900" marR="0" lvl="0" indent="-342900">
              <a:lnSpc>
                <a:spcPts val="1995"/>
              </a:lnSpc>
              <a:spcBef>
                <a:spcPts val="0"/>
              </a:spcBef>
              <a:spcAft>
                <a:spcPts val="0"/>
              </a:spcAft>
              <a:buSzPts val="1000"/>
              <a:buFont typeface="Symbol" panose="05050102010706020507" pitchFamily="18" charset="2"/>
              <a:buChar char=""/>
              <a:tabLst>
                <a:tab pos="457200" algn="l"/>
              </a:tabLst>
            </a:pP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ts val="1995"/>
              </a:lnSpc>
              <a:spcBef>
                <a:spcPts val="0"/>
              </a:spcBef>
              <a:spcAft>
                <a:spcPts val="0"/>
              </a:spcAft>
              <a:buSzPts val="1000"/>
              <a:buFont typeface="Symbol" panose="05050102010706020507" pitchFamily="18" charset="2"/>
              <a:buChar char=""/>
              <a:tabLst>
                <a:tab pos="457200" algn="l"/>
              </a:tabLst>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After reclustering, the same query only scans micro-partitions 5 and 6.</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570537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69E9B76-035E-EA4C-7E48-3EB62162B38B}"/>
              </a:ext>
            </a:extLst>
          </p:cNvPr>
          <p:cNvSpPr txBox="1"/>
          <p:nvPr/>
        </p:nvSpPr>
        <p:spPr>
          <a:xfrm>
            <a:off x="424896" y="256120"/>
            <a:ext cx="11561695" cy="6555641"/>
          </a:xfrm>
          <a:prstGeom prst="rect">
            <a:avLst/>
          </a:prstGeom>
          <a:noFill/>
        </p:spPr>
        <p:txBody>
          <a:bodyPr wrap="square">
            <a:spAutoFit/>
          </a:bodyPr>
          <a:lstStyle/>
          <a:p>
            <a:pPr algn="l"/>
            <a:r>
              <a:rPr lang="en-US" sz="2400" b="1" dirty="0">
                <a:solidFill>
                  <a:srgbClr val="0070C0"/>
                </a:solidFill>
                <a:latin typeface="Helvetica" panose="020B0604020202020204" pitchFamily="34" charset="0"/>
                <a:ea typeface="+mj-ea"/>
                <a:cs typeface="Helvetica" panose="020B0604020202020204" pitchFamily="34" charset="0"/>
              </a:rPr>
              <a:t>Snowflake</a:t>
            </a:r>
            <a:r>
              <a:rPr lang="en-US" b="0" i="0" dirty="0">
                <a:solidFill>
                  <a:srgbClr val="253551"/>
                </a:solidFill>
                <a:effectLst/>
                <a:latin typeface="Times New Roman" panose="02020603050405020304" pitchFamily="18" charset="0"/>
                <a:cs typeface="Times New Roman" panose="02020603050405020304" pitchFamily="18" charset="0"/>
              </a:rPr>
              <a:t> </a:t>
            </a:r>
            <a:r>
              <a:rPr lang="en-US" sz="2400" b="1" dirty="0">
                <a:solidFill>
                  <a:srgbClr val="0070C0"/>
                </a:solidFill>
                <a:latin typeface="Helvetica" panose="020B0604020202020204" pitchFamily="34" charset="0"/>
                <a:ea typeface="+mj-ea"/>
                <a:cs typeface="Helvetica" panose="020B0604020202020204" pitchFamily="34" charset="0"/>
              </a:rPr>
              <a:t>Clustering</a:t>
            </a:r>
            <a:r>
              <a:rPr lang="en-US" b="0" i="0" dirty="0">
                <a:solidFill>
                  <a:srgbClr val="253551"/>
                </a:solidFill>
                <a:effectLst/>
                <a:latin typeface="Times New Roman" panose="02020603050405020304" pitchFamily="18" charset="0"/>
                <a:cs typeface="Times New Roman" panose="02020603050405020304" pitchFamily="18" charset="0"/>
              </a:rPr>
              <a:t> </a:t>
            </a:r>
            <a:r>
              <a:rPr lang="en-US" sz="2400" b="1" dirty="0">
                <a:solidFill>
                  <a:srgbClr val="0070C0"/>
                </a:solidFill>
                <a:latin typeface="Helvetica" panose="020B0604020202020204" pitchFamily="34" charset="0"/>
                <a:ea typeface="+mj-ea"/>
                <a:cs typeface="Helvetica" panose="020B0604020202020204" pitchFamily="34" charset="0"/>
              </a:rPr>
              <a:t>Best Practice</a:t>
            </a:r>
          </a:p>
          <a:p>
            <a:pPr algn="l"/>
            <a:endParaRPr lang="en-US" b="0" i="0" dirty="0">
              <a:solidFill>
                <a:srgbClr val="253551"/>
              </a:solidFill>
              <a:effectLst/>
              <a:latin typeface="Times New Roman" panose="02020603050405020304" pitchFamily="18" charset="0"/>
              <a:cs typeface="Times New Roman" panose="02020603050405020304" pitchFamily="18" charset="0"/>
            </a:endParaRPr>
          </a:p>
          <a:p>
            <a:pPr algn="l"/>
            <a:r>
              <a:rPr lang="en-US" b="0" i="0" dirty="0">
                <a:solidFill>
                  <a:srgbClr val="253551"/>
                </a:solidFill>
                <a:effectLst/>
                <a:latin typeface="Times New Roman" panose="02020603050405020304" pitchFamily="18" charset="0"/>
                <a:cs typeface="Times New Roman" panose="02020603050405020304" pitchFamily="18" charset="0"/>
              </a:rPr>
              <a:t>It is however, not sensible to simply place clustering on every table in the database. You should use the following best practice guidelines:</a:t>
            </a:r>
          </a:p>
          <a:p>
            <a:pPr algn="l"/>
            <a:endParaRPr lang="en-US" b="0" i="0" dirty="0">
              <a:solidFill>
                <a:srgbClr val="253551"/>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b="1" i="0" dirty="0">
                <a:solidFill>
                  <a:srgbClr val="253551"/>
                </a:solidFill>
                <a:effectLst/>
                <a:latin typeface="Times New Roman" panose="02020603050405020304" pitchFamily="18" charset="0"/>
                <a:cs typeface="Times New Roman" panose="02020603050405020304" pitchFamily="18" charset="0"/>
              </a:rPr>
              <a:t>If it </a:t>
            </a:r>
            <a:r>
              <a:rPr lang="en-US" b="1" i="0" dirty="0" err="1">
                <a:solidFill>
                  <a:srgbClr val="253551"/>
                </a:solidFill>
                <a:effectLst/>
                <a:latin typeface="Times New Roman" panose="02020603050405020304" pitchFamily="18" charset="0"/>
                <a:cs typeface="Times New Roman" panose="02020603050405020304" pitchFamily="18" charset="0"/>
              </a:rPr>
              <a:t>aint</a:t>
            </a:r>
            <a:r>
              <a:rPr lang="en-US" b="1" i="0" dirty="0">
                <a:solidFill>
                  <a:srgbClr val="253551"/>
                </a:solidFill>
                <a:effectLst/>
                <a:latin typeface="Times New Roman" panose="02020603050405020304" pitchFamily="18" charset="0"/>
                <a:cs typeface="Times New Roman" panose="02020603050405020304" pitchFamily="18" charset="0"/>
              </a:rPr>
              <a:t> broke:  </a:t>
            </a:r>
            <a:r>
              <a:rPr lang="en-US" b="0" i="0" dirty="0">
                <a:solidFill>
                  <a:srgbClr val="253551"/>
                </a:solidFill>
                <a:effectLst/>
                <a:latin typeface="Times New Roman" panose="02020603050405020304" pitchFamily="18" charset="0"/>
                <a:cs typeface="Times New Roman" panose="02020603050405020304" pitchFamily="18" charset="0"/>
              </a:rPr>
              <a:t>Clustering happens in background and is charged for the sorting.  Balance the cost of clustering against the benefits in partition elimination.  If you don't have a query performance issue, or the clustering is not helping, then don't use it.  </a:t>
            </a:r>
          </a:p>
          <a:p>
            <a:pPr algn="l">
              <a:buFont typeface="Arial" panose="020B0604020202020204" pitchFamily="34" charset="0"/>
              <a:buChar char="•"/>
            </a:pPr>
            <a:endParaRPr lang="en-US" b="0" i="0" dirty="0">
              <a:solidFill>
                <a:srgbClr val="253551"/>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b="1" i="0" dirty="0">
                <a:solidFill>
                  <a:srgbClr val="253551"/>
                </a:solidFill>
                <a:effectLst/>
                <a:latin typeface="Times New Roman" panose="02020603050405020304" pitchFamily="18" charset="0"/>
                <a:cs typeface="Times New Roman" panose="02020603050405020304" pitchFamily="18" charset="0"/>
              </a:rPr>
              <a:t>Deploy on Large Tables:  T</a:t>
            </a:r>
            <a:r>
              <a:rPr lang="en-US" b="0" i="0" dirty="0">
                <a:solidFill>
                  <a:srgbClr val="253551"/>
                </a:solidFill>
                <a:effectLst/>
                <a:latin typeface="Times New Roman" panose="02020603050405020304" pitchFamily="18" charset="0"/>
                <a:cs typeface="Times New Roman" panose="02020603050405020304" pitchFamily="18" charset="0"/>
              </a:rPr>
              <a:t>here's no point clustering small tables.  Snowflake recommend clustering tables over a terabyte in size.  In reality, consider anything above 100-200 </a:t>
            </a:r>
            <a:r>
              <a:rPr lang="en-US" dirty="0">
                <a:solidFill>
                  <a:srgbClr val="253551"/>
                </a:solidFill>
                <a:latin typeface="Times New Roman" panose="02020603050405020304" pitchFamily="18" charset="0"/>
                <a:cs typeface="Times New Roman" panose="02020603050405020304" pitchFamily="18" charset="0"/>
              </a:rPr>
              <a:t>G</a:t>
            </a:r>
            <a:r>
              <a:rPr lang="en-US" b="0" i="0" dirty="0">
                <a:solidFill>
                  <a:srgbClr val="253551"/>
                </a:solidFill>
                <a:effectLst/>
                <a:latin typeface="Times New Roman" panose="02020603050405020304" pitchFamily="18" charset="0"/>
                <a:cs typeface="Times New Roman" panose="02020603050405020304" pitchFamily="18" charset="0"/>
              </a:rPr>
              <a:t>IGS, but base your </a:t>
            </a:r>
            <a:r>
              <a:rPr lang="en-US" b="0" i="0" dirty="0" err="1">
                <a:solidFill>
                  <a:srgbClr val="253551"/>
                </a:solidFill>
                <a:effectLst/>
                <a:latin typeface="Times New Roman" panose="02020603050405020304" pitchFamily="18" charset="0"/>
                <a:cs typeface="Times New Roman" panose="02020603050405020304" pitchFamily="18" charset="0"/>
              </a:rPr>
              <a:t>decison</a:t>
            </a:r>
            <a:r>
              <a:rPr lang="en-US" b="0" i="0" dirty="0">
                <a:solidFill>
                  <a:srgbClr val="253551"/>
                </a:solidFill>
                <a:effectLst/>
                <a:latin typeface="Times New Roman" panose="02020603050405020304" pitchFamily="18" charset="0"/>
                <a:cs typeface="Times New Roman" panose="02020603050405020304" pitchFamily="18" charset="0"/>
              </a:rPr>
              <a:t> upon the need to improve partition elimination.</a:t>
            </a:r>
          </a:p>
          <a:p>
            <a:pPr algn="l">
              <a:buFont typeface="Arial" panose="020B0604020202020204" pitchFamily="34" charset="0"/>
              <a:buChar char="•"/>
            </a:pPr>
            <a:endParaRPr lang="en-US" b="0" i="0" dirty="0">
              <a:solidFill>
                <a:srgbClr val="253551"/>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b="1" i="0" dirty="0">
                <a:solidFill>
                  <a:srgbClr val="253551"/>
                </a:solidFill>
                <a:effectLst/>
                <a:latin typeface="Times New Roman" panose="02020603050405020304" pitchFamily="18" charset="0"/>
                <a:cs typeface="Times New Roman" panose="02020603050405020304" pitchFamily="18" charset="0"/>
              </a:rPr>
              <a:t>Choose your key wisely: </a:t>
            </a:r>
            <a:r>
              <a:rPr lang="en-US" b="0" i="0" dirty="0">
                <a:solidFill>
                  <a:srgbClr val="253551"/>
                </a:solidFill>
                <a:effectLst/>
                <a:latin typeface="Times New Roman" panose="02020603050405020304" pitchFamily="18" charset="0"/>
                <a:cs typeface="Times New Roman" panose="02020603050405020304" pitchFamily="18" charset="0"/>
              </a:rPr>
              <a:t>Clustering physically sorts the data, which means you only get one key (with possible sub-keys).  Choose a cluster key that appears frequently in query WHERE clauses, as this will have the greatest impact upon partition elimination and therefore query performance improvements.</a:t>
            </a:r>
          </a:p>
          <a:p>
            <a:pPr algn="l">
              <a:buFont typeface="Arial" panose="020B0604020202020204" pitchFamily="34" charset="0"/>
              <a:buChar char="•"/>
            </a:pPr>
            <a:endParaRPr lang="en-US" b="0" i="0" dirty="0">
              <a:solidFill>
                <a:srgbClr val="253551"/>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b="1" i="0" dirty="0">
                <a:solidFill>
                  <a:srgbClr val="253551"/>
                </a:solidFill>
                <a:effectLst/>
                <a:latin typeface="Times New Roman" panose="02020603050405020304" pitchFamily="18" charset="0"/>
                <a:cs typeface="Times New Roman" panose="02020603050405020304" pitchFamily="18" charset="0"/>
              </a:rPr>
              <a:t>Composite Keys: </a:t>
            </a:r>
            <a:r>
              <a:rPr lang="en-US" b="0" i="0" dirty="0">
                <a:solidFill>
                  <a:srgbClr val="253551"/>
                </a:solidFill>
                <a:effectLst/>
                <a:latin typeface="Times New Roman" panose="02020603050405020304" pitchFamily="18" charset="0"/>
                <a:cs typeface="Times New Roman" panose="02020603050405020304" pitchFamily="18" charset="0"/>
              </a:rPr>
              <a:t> Are fine, for example you could cluster by DATE and REGION, but experience shows adding additional keys increase the cost of clustering, but have a reduced improvement in partition elimination.</a:t>
            </a:r>
          </a:p>
          <a:p>
            <a:pPr algn="l">
              <a:buFont typeface="Arial" panose="020B0604020202020204" pitchFamily="34" charset="0"/>
              <a:buChar char="•"/>
            </a:pPr>
            <a:endParaRPr lang="en-US" b="0" i="0" dirty="0">
              <a:solidFill>
                <a:srgbClr val="253551"/>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b="1" i="0" dirty="0">
                <a:solidFill>
                  <a:srgbClr val="253551"/>
                </a:solidFill>
                <a:effectLst/>
                <a:latin typeface="Times New Roman" panose="02020603050405020304" pitchFamily="18" charset="0"/>
                <a:cs typeface="Times New Roman" panose="02020603050405020304" pitchFamily="18" charset="0"/>
              </a:rPr>
              <a:t>Be cautious using functions against predicates: </a:t>
            </a:r>
            <a:r>
              <a:rPr lang="en-US" b="0" i="0" dirty="0">
                <a:solidFill>
                  <a:srgbClr val="253551"/>
                </a:solidFill>
                <a:effectLst/>
                <a:latin typeface="Times New Roman" panose="02020603050405020304" pitchFamily="18" charset="0"/>
                <a:cs typeface="Times New Roman" panose="02020603050405020304" pitchFamily="18" charset="0"/>
              </a:rPr>
              <a:t>By all means, if you define a cluster key using a function (for example to convert a timestamp to a date) then you should use the same function in your where clause. However, avoid using functions against columns if possible as these tend to be ignored for the purposes of partition elimination.</a:t>
            </a:r>
          </a:p>
        </p:txBody>
      </p:sp>
    </p:spTree>
    <p:extLst>
      <p:ext uri="{BB962C8B-B14F-4D97-AF65-F5344CB8AC3E}">
        <p14:creationId xmlns:p14="http://schemas.microsoft.com/office/powerpoint/2010/main" val="15422587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73975-A3A9-3A24-9B43-684D65ABC2D3}"/>
              </a:ext>
            </a:extLst>
          </p:cNvPr>
          <p:cNvSpPr>
            <a:spLocks noGrp="1"/>
          </p:cNvSpPr>
          <p:nvPr>
            <p:ph type="title"/>
          </p:nvPr>
        </p:nvSpPr>
        <p:spPr/>
        <p:txBody>
          <a:bodyPr>
            <a:normAutofit fontScale="90000"/>
          </a:bodyPr>
          <a:lstStyle/>
          <a:p>
            <a:r>
              <a:rPr lang="en-US" b="0" i="0" dirty="0">
                <a:solidFill>
                  <a:srgbClr val="253551"/>
                </a:solidFill>
                <a:effectLst/>
                <a:latin typeface="itc-avant-garde-gothic-pro"/>
              </a:rPr>
              <a:t>Avoid using functions against WHERE clause predicates</a:t>
            </a:r>
            <a:br>
              <a:rPr lang="en-US" b="0" i="0" dirty="0">
                <a:solidFill>
                  <a:srgbClr val="253551"/>
                </a:solidFill>
                <a:effectLst/>
                <a:latin typeface="itc-avant-garde-gothic-pro"/>
              </a:rPr>
            </a:br>
            <a:endParaRPr lang="en-US" dirty="0"/>
          </a:p>
        </p:txBody>
      </p:sp>
      <p:sp>
        <p:nvSpPr>
          <p:cNvPr id="5" name="TextBox 4">
            <a:extLst>
              <a:ext uri="{FF2B5EF4-FFF2-40B4-BE49-F238E27FC236}">
                <a16:creationId xmlns:a16="http://schemas.microsoft.com/office/drawing/2014/main" id="{614D2A9D-2599-12C6-BF06-27F5F6F07689}"/>
              </a:ext>
            </a:extLst>
          </p:cNvPr>
          <p:cNvSpPr txBox="1"/>
          <p:nvPr/>
        </p:nvSpPr>
        <p:spPr>
          <a:xfrm>
            <a:off x="971550" y="1493968"/>
            <a:ext cx="6097656" cy="2862322"/>
          </a:xfrm>
          <a:prstGeom prst="rect">
            <a:avLst/>
          </a:prstGeom>
          <a:noFill/>
        </p:spPr>
        <p:txBody>
          <a:bodyPr wrap="square">
            <a:spAutoFit/>
          </a:bodyPr>
          <a:lstStyle/>
          <a:p>
            <a:r>
              <a:rPr lang="en-US" b="0" i="0" dirty="0">
                <a:solidFill>
                  <a:srgbClr val="253551"/>
                </a:solidFill>
                <a:effectLst/>
                <a:latin typeface="Courier New" panose="02070309020205020404" pitchFamily="49" charset="0"/>
              </a:rPr>
              <a:t>select * from </a:t>
            </a:r>
            <a:r>
              <a:rPr lang="en-US" b="0" i="0" dirty="0" err="1">
                <a:solidFill>
                  <a:srgbClr val="253551"/>
                </a:solidFill>
                <a:effectLst/>
                <a:latin typeface="Courier New" panose="02070309020205020404" pitchFamily="49" charset="0"/>
              </a:rPr>
              <a:t>monitor_query_history</a:t>
            </a:r>
            <a:r>
              <a:rPr lang="en-US" b="0" i="0" dirty="0">
                <a:solidFill>
                  <a:srgbClr val="253551"/>
                </a:solidFill>
                <a:effectLst/>
                <a:latin typeface="Courier New" panose="02070309020205020404" pitchFamily="49" charset="0"/>
              </a:rPr>
              <a:t> where </a:t>
            </a:r>
            <a:r>
              <a:rPr lang="en-US" b="0" i="0" dirty="0" err="1">
                <a:solidFill>
                  <a:srgbClr val="253551"/>
                </a:solidFill>
                <a:effectLst/>
                <a:latin typeface="Courier New" panose="02070309020205020404" pitchFamily="49" charset="0"/>
              </a:rPr>
              <a:t>execution_status</a:t>
            </a:r>
            <a:r>
              <a:rPr lang="en-US" b="0" i="0" dirty="0">
                <a:solidFill>
                  <a:srgbClr val="253551"/>
                </a:solidFill>
                <a:effectLst/>
                <a:latin typeface="Courier New" panose="02070309020205020404" pitchFamily="49" charset="0"/>
              </a:rPr>
              <a:t> = 'SUCCESS' AND </a:t>
            </a:r>
            <a:r>
              <a:rPr lang="en-US" b="0" i="0" dirty="0" err="1">
                <a:solidFill>
                  <a:srgbClr val="253551"/>
                </a:solidFill>
                <a:effectLst/>
                <a:latin typeface="Courier New" panose="02070309020205020404" pitchFamily="49" charset="0"/>
              </a:rPr>
              <a:t>warehouse_size</a:t>
            </a:r>
            <a:r>
              <a:rPr lang="en-US" b="0" i="0" dirty="0">
                <a:solidFill>
                  <a:srgbClr val="253551"/>
                </a:solidFill>
                <a:effectLst/>
                <a:latin typeface="Courier New" panose="02070309020205020404" pitchFamily="49" charset="0"/>
              </a:rPr>
              <a:t> IS NOT NULL AND </a:t>
            </a:r>
            <a:r>
              <a:rPr lang="en-US" b="0" i="0" dirty="0" err="1">
                <a:solidFill>
                  <a:srgbClr val="253551"/>
                </a:solidFill>
                <a:effectLst/>
                <a:latin typeface="Courier New" panose="02070309020205020404" pitchFamily="49" charset="0"/>
              </a:rPr>
              <a:t>to_char</a:t>
            </a:r>
            <a:r>
              <a:rPr lang="en-US" b="0" i="0" dirty="0">
                <a:solidFill>
                  <a:srgbClr val="253551"/>
                </a:solidFill>
                <a:effectLst/>
                <a:latin typeface="Courier New" panose="02070309020205020404" pitchFamily="49" charset="0"/>
              </a:rPr>
              <a:t>(</a:t>
            </a:r>
            <a:r>
              <a:rPr lang="en-US" b="0" i="0" dirty="0" err="1">
                <a:solidFill>
                  <a:srgbClr val="253551"/>
                </a:solidFill>
                <a:effectLst/>
                <a:latin typeface="Courier New" panose="02070309020205020404" pitchFamily="49" charset="0"/>
              </a:rPr>
              <a:t>start_time,'YYYYMMDD</a:t>
            </a:r>
            <a:r>
              <a:rPr lang="en-US" b="0" i="0" dirty="0">
                <a:solidFill>
                  <a:srgbClr val="253551"/>
                </a:solidFill>
                <a:effectLst/>
                <a:latin typeface="Courier New" panose="02070309020205020404" pitchFamily="49" charset="0"/>
              </a:rPr>
              <a:t>') &gt;= '20210620' AND </a:t>
            </a:r>
            <a:r>
              <a:rPr lang="en-US" b="0" i="0" dirty="0" err="1">
                <a:solidFill>
                  <a:srgbClr val="253551"/>
                </a:solidFill>
                <a:effectLst/>
                <a:latin typeface="Courier New" panose="02070309020205020404" pitchFamily="49" charset="0"/>
              </a:rPr>
              <a:t>to_char</a:t>
            </a:r>
            <a:r>
              <a:rPr lang="en-US" b="0" i="0" dirty="0">
                <a:solidFill>
                  <a:srgbClr val="253551"/>
                </a:solidFill>
                <a:effectLst/>
                <a:latin typeface="Courier New" panose="02070309020205020404" pitchFamily="49" charset="0"/>
              </a:rPr>
              <a:t>(</a:t>
            </a:r>
            <a:r>
              <a:rPr lang="en-US" b="0" i="0" dirty="0" err="1">
                <a:solidFill>
                  <a:srgbClr val="253551"/>
                </a:solidFill>
                <a:effectLst/>
                <a:latin typeface="Courier New" panose="02070309020205020404" pitchFamily="49" charset="0"/>
              </a:rPr>
              <a:t>start_time,'YYYYMMDD</a:t>
            </a:r>
            <a:r>
              <a:rPr lang="en-US" b="0" i="0" dirty="0">
                <a:solidFill>
                  <a:srgbClr val="253551"/>
                </a:solidFill>
                <a:effectLst/>
                <a:latin typeface="Courier New" panose="02070309020205020404" pitchFamily="49" charset="0"/>
              </a:rPr>
              <a:t>') &lt;= '20210720' and </a:t>
            </a:r>
            <a:r>
              <a:rPr lang="en-US" b="0" i="0" dirty="0" err="1">
                <a:solidFill>
                  <a:srgbClr val="253551"/>
                </a:solidFill>
                <a:effectLst/>
                <a:latin typeface="Courier New" panose="02070309020205020404" pitchFamily="49" charset="0"/>
              </a:rPr>
              <a:t>bytes_scanned</a:t>
            </a:r>
            <a:r>
              <a:rPr lang="en-US" b="0" i="0" dirty="0">
                <a:solidFill>
                  <a:srgbClr val="253551"/>
                </a:solidFill>
                <a:effectLst/>
                <a:latin typeface="Courier New" panose="02070309020205020404" pitchFamily="49" charset="0"/>
              </a:rPr>
              <a:t> &gt; 0 limit 100;</a:t>
            </a:r>
          </a:p>
          <a:p>
            <a:endParaRPr lang="en-US" dirty="0">
              <a:solidFill>
                <a:srgbClr val="253551"/>
              </a:solidFill>
              <a:latin typeface="Courier New" panose="02070309020205020404" pitchFamily="49" charset="0"/>
            </a:endParaRPr>
          </a:p>
          <a:p>
            <a:endParaRPr lang="en-US" dirty="0">
              <a:solidFill>
                <a:srgbClr val="253551"/>
              </a:solidFill>
              <a:latin typeface="Courier New" panose="02070309020205020404" pitchFamily="49" charset="0"/>
            </a:endParaRPr>
          </a:p>
          <a:p>
            <a:r>
              <a:rPr lang="en-US" dirty="0">
                <a:solidFill>
                  <a:srgbClr val="253551"/>
                </a:solidFill>
                <a:latin typeface="Courier New" panose="02070309020205020404" pitchFamily="49" charset="0"/>
              </a:rPr>
              <a:t>ALTER TABLE T1 CLUSTER BY (START_TIME)</a:t>
            </a:r>
            <a:endParaRPr lang="en-US" dirty="0"/>
          </a:p>
        </p:txBody>
      </p:sp>
      <p:pic>
        <p:nvPicPr>
          <p:cNvPr id="9" name="Picture 8">
            <a:extLst>
              <a:ext uri="{FF2B5EF4-FFF2-40B4-BE49-F238E27FC236}">
                <a16:creationId xmlns:a16="http://schemas.microsoft.com/office/drawing/2014/main" id="{98EB8755-AD4D-88BB-2609-E4C99F76650E}"/>
              </a:ext>
            </a:extLst>
          </p:cNvPr>
          <p:cNvPicPr>
            <a:picLocks noChangeAspect="1"/>
          </p:cNvPicPr>
          <p:nvPr/>
        </p:nvPicPr>
        <p:blipFill>
          <a:blip r:embed="rId2"/>
          <a:stretch>
            <a:fillRect/>
          </a:stretch>
        </p:blipFill>
        <p:spPr>
          <a:xfrm>
            <a:off x="7908904" y="1690688"/>
            <a:ext cx="3724795" cy="4982270"/>
          </a:xfrm>
          <a:prstGeom prst="rect">
            <a:avLst/>
          </a:prstGeom>
        </p:spPr>
      </p:pic>
    </p:spTree>
    <p:extLst>
      <p:ext uri="{BB962C8B-B14F-4D97-AF65-F5344CB8AC3E}">
        <p14:creationId xmlns:p14="http://schemas.microsoft.com/office/powerpoint/2010/main" val="29573947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02058690-D8EB-607C-BA3B-EA17DFB1D547}"/>
              </a:ext>
            </a:extLst>
          </p:cNvPr>
          <p:cNvSpPr txBox="1"/>
          <p:nvPr/>
        </p:nvSpPr>
        <p:spPr>
          <a:xfrm>
            <a:off x="832402" y="1229283"/>
            <a:ext cx="6097656" cy="1477328"/>
          </a:xfrm>
          <a:prstGeom prst="rect">
            <a:avLst/>
          </a:prstGeom>
          <a:noFill/>
        </p:spPr>
        <p:txBody>
          <a:bodyPr wrap="square">
            <a:spAutoFit/>
          </a:bodyPr>
          <a:lstStyle/>
          <a:p>
            <a:r>
              <a:rPr lang="en-US" b="0" i="0" dirty="0">
                <a:solidFill>
                  <a:srgbClr val="253551"/>
                </a:solidFill>
                <a:effectLst/>
                <a:latin typeface="Courier New" panose="02070309020205020404" pitchFamily="49" charset="0"/>
              </a:rPr>
              <a:t>select * from </a:t>
            </a:r>
            <a:r>
              <a:rPr lang="en-US" b="0" i="0" dirty="0" err="1">
                <a:solidFill>
                  <a:srgbClr val="253551"/>
                </a:solidFill>
                <a:effectLst/>
                <a:latin typeface="Courier New" panose="02070309020205020404" pitchFamily="49" charset="0"/>
              </a:rPr>
              <a:t>monitor_query_history</a:t>
            </a:r>
            <a:r>
              <a:rPr lang="en-US" b="0" i="0" dirty="0">
                <a:solidFill>
                  <a:srgbClr val="253551"/>
                </a:solidFill>
                <a:effectLst/>
                <a:latin typeface="Courier New" panose="02070309020205020404" pitchFamily="49" charset="0"/>
              </a:rPr>
              <a:t> where </a:t>
            </a:r>
            <a:r>
              <a:rPr lang="en-US" b="0" i="0" dirty="0" err="1">
                <a:solidFill>
                  <a:srgbClr val="253551"/>
                </a:solidFill>
                <a:effectLst/>
                <a:latin typeface="Courier New" panose="02070309020205020404" pitchFamily="49" charset="0"/>
              </a:rPr>
              <a:t>execution_status</a:t>
            </a:r>
            <a:r>
              <a:rPr lang="en-US" b="0" i="0" dirty="0">
                <a:solidFill>
                  <a:srgbClr val="253551"/>
                </a:solidFill>
                <a:effectLst/>
                <a:latin typeface="Courier New" panose="02070309020205020404" pitchFamily="49" charset="0"/>
              </a:rPr>
              <a:t> = 'SUCCESS' AND </a:t>
            </a:r>
            <a:r>
              <a:rPr lang="en-US" b="0" i="0" dirty="0" err="1">
                <a:solidFill>
                  <a:srgbClr val="253551"/>
                </a:solidFill>
                <a:effectLst/>
                <a:latin typeface="Courier New" panose="02070309020205020404" pitchFamily="49" charset="0"/>
              </a:rPr>
              <a:t>warehouse_size</a:t>
            </a:r>
            <a:r>
              <a:rPr lang="en-US" b="0" i="0" dirty="0">
                <a:solidFill>
                  <a:srgbClr val="253551"/>
                </a:solidFill>
                <a:effectLst/>
                <a:latin typeface="Courier New" panose="02070309020205020404" pitchFamily="49" charset="0"/>
              </a:rPr>
              <a:t> IS NOT NULL AND </a:t>
            </a:r>
            <a:r>
              <a:rPr lang="en-US" b="0" i="0" dirty="0" err="1">
                <a:solidFill>
                  <a:srgbClr val="253551"/>
                </a:solidFill>
                <a:effectLst/>
                <a:latin typeface="Courier New" panose="02070309020205020404" pitchFamily="49" charset="0"/>
              </a:rPr>
              <a:t>start_time</a:t>
            </a:r>
            <a:r>
              <a:rPr lang="en-US" b="0" i="0" dirty="0">
                <a:solidFill>
                  <a:srgbClr val="253551"/>
                </a:solidFill>
                <a:effectLst/>
                <a:latin typeface="Courier New" panose="02070309020205020404" pitchFamily="49" charset="0"/>
              </a:rPr>
              <a:t> &gt;= '2021-06-20' AND </a:t>
            </a:r>
            <a:r>
              <a:rPr lang="en-US" b="0" i="0" dirty="0" err="1">
                <a:solidFill>
                  <a:srgbClr val="253551"/>
                </a:solidFill>
                <a:effectLst/>
                <a:latin typeface="Courier New" panose="02070309020205020404" pitchFamily="49" charset="0"/>
              </a:rPr>
              <a:t>start_time</a:t>
            </a:r>
            <a:r>
              <a:rPr lang="en-US" b="0" i="0" dirty="0">
                <a:solidFill>
                  <a:srgbClr val="253551"/>
                </a:solidFill>
                <a:effectLst/>
                <a:latin typeface="Courier New" panose="02070309020205020404" pitchFamily="49" charset="0"/>
              </a:rPr>
              <a:t> &lt;= '2021-07-20' and </a:t>
            </a:r>
            <a:r>
              <a:rPr lang="en-US" b="0" i="0" dirty="0" err="1">
                <a:solidFill>
                  <a:srgbClr val="253551"/>
                </a:solidFill>
                <a:effectLst/>
                <a:latin typeface="Courier New" panose="02070309020205020404" pitchFamily="49" charset="0"/>
              </a:rPr>
              <a:t>bytes_scanned</a:t>
            </a:r>
            <a:r>
              <a:rPr lang="en-US" b="0" i="0" dirty="0">
                <a:solidFill>
                  <a:srgbClr val="253551"/>
                </a:solidFill>
                <a:effectLst/>
                <a:latin typeface="Courier New" panose="02070309020205020404" pitchFamily="49" charset="0"/>
              </a:rPr>
              <a:t> &gt; 0 limit 100;</a:t>
            </a:r>
            <a:endParaRPr lang="en-US" dirty="0"/>
          </a:p>
        </p:txBody>
      </p:sp>
      <p:sp>
        <p:nvSpPr>
          <p:cNvPr id="12" name="TextBox 11">
            <a:extLst>
              <a:ext uri="{FF2B5EF4-FFF2-40B4-BE49-F238E27FC236}">
                <a16:creationId xmlns:a16="http://schemas.microsoft.com/office/drawing/2014/main" id="{7E336FDD-6A54-477C-51AC-8869F9123F96}"/>
              </a:ext>
            </a:extLst>
          </p:cNvPr>
          <p:cNvSpPr txBox="1"/>
          <p:nvPr/>
        </p:nvSpPr>
        <p:spPr>
          <a:xfrm>
            <a:off x="832402" y="372574"/>
            <a:ext cx="10826198" cy="369332"/>
          </a:xfrm>
          <a:prstGeom prst="rect">
            <a:avLst/>
          </a:prstGeom>
          <a:noFill/>
        </p:spPr>
        <p:txBody>
          <a:bodyPr wrap="square">
            <a:spAutoFit/>
          </a:bodyPr>
          <a:lstStyle/>
          <a:p>
            <a:r>
              <a:rPr lang="en-US" b="0" i="0" dirty="0">
                <a:solidFill>
                  <a:srgbClr val="253551"/>
                </a:solidFill>
                <a:effectLst/>
                <a:latin typeface="itc-avant-garde-gothic-pro"/>
              </a:rPr>
              <a:t>Now compare the above to the following SQL which returns exactly the same result, but much faster.</a:t>
            </a:r>
            <a:endParaRPr lang="en-US" dirty="0"/>
          </a:p>
        </p:txBody>
      </p:sp>
      <p:pic>
        <p:nvPicPr>
          <p:cNvPr id="14" name="Picture 13">
            <a:extLst>
              <a:ext uri="{FF2B5EF4-FFF2-40B4-BE49-F238E27FC236}">
                <a16:creationId xmlns:a16="http://schemas.microsoft.com/office/drawing/2014/main" id="{3E070253-2177-573E-C824-A76EA81D27F0}"/>
              </a:ext>
            </a:extLst>
          </p:cNvPr>
          <p:cNvPicPr>
            <a:picLocks noChangeAspect="1"/>
          </p:cNvPicPr>
          <p:nvPr/>
        </p:nvPicPr>
        <p:blipFill>
          <a:blip r:embed="rId2"/>
          <a:stretch>
            <a:fillRect/>
          </a:stretch>
        </p:blipFill>
        <p:spPr>
          <a:xfrm>
            <a:off x="7695647" y="1229283"/>
            <a:ext cx="3962953" cy="4801270"/>
          </a:xfrm>
          <a:prstGeom prst="rect">
            <a:avLst/>
          </a:prstGeom>
        </p:spPr>
      </p:pic>
      <p:sp>
        <p:nvSpPr>
          <p:cNvPr id="16" name="TextBox 15">
            <a:extLst>
              <a:ext uri="{FF2B5EF4-FFF2-40B4-BE49-F238E27FC236}">
                <a16:creationId xmlns:a16="http://schemas.microsoft.com/office/drawing/2014/main" id="{FB27C29D-994C-9266-AD62-4F7E32E95260}"/>
              </a:ext>
            </a:extLst>
          </p:cNvPr>
          <p:cNvSpPr txBox="1"/>
          <p:nvPr/>
        </p:nvSpPr>
        <p:spPr>
          <a:xfrm>
            <a:off x="832402" y="3504048"/>
            <a:ext cx="6097656" cy="923330"/>
          </a:xfrm>
          <a:prstGeom prst="rect">
            <a:avLst/>
          </a:prstGeom>
          <a:noFill/>
        </p:spPr>
        <p:txBody>
          <a:bodyPr wrap="square">
            <a:spAutoFit/>
          </a:bodyPr>
          <a:lstStyle/>
          <a:p>
            <a:r>
              <a:rPr lang="en-US" b="0" i="0" dirty="0">
                <a:solidFill>
                  <a:srgbClr val="253551"/>
                </a:solidFill>
                <a:effectLst/>
                <a:latin typeface="itc-avant-garde-gothic-pro"/>
              </a:rPr>
              <a:t>As you can see, the second query which avoided the function against the START_TIME column scanned 20 times fewer micro-partitions</a:t>
            </a:r>
            <a:endParaRPr lang="en-US" dirty="0"/>
          </a:p>
        </p:txBody>
      </p:sp>
    </p:spTree>
    <p:extLst>
      <p:ext uri="{BB962C8B-B14F-4D97-AF65-F5344CB8AC3E}">
        <p14:creationId xmlns:p14="http://schemas.microsoft.com/office/powerpoint/2010/main" val="34834784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41B3C-8212-F4BD-AF56-28E4789EDDBC}"/>
              </a:ext>
            </a:extLst>
          </p:cNvPr>
          <p:cNvSpPr>
            <a:spLocks noGrp="1"/>
          </p:cNvSpPr>
          <p:nvPr>
            <p:ph type="title"/>
          </p:nvPr>
        </p:nvSpPr>
        <p:spPr>
          <a:xfrm>
            <a:off x="838200" y="248479"/>
            <a:ext cx="10515600" cy="805070"/>
          </a:xfrm>
        </p:spPr>
        <p:txBody>
          <a:bodyPr>
            <a:normAutofit fontScale="90000"/>
          </a:bodyPr>
          <a:lstStyle/>
          <a:p>
            <a:br>
              <a:rPr lang="en-US" sz="3000" b="1" dirty="0">
                <a:solidFill>
                  <a:schemeClr val="accent2">
                    <a:lumMod val="75000"/>
                  </a:schemeClr>
                </a:solidFill>
                <a:latin typeface="Times New Roman" panose="02020603050405020304" pitchFamily="18" charset="0"/>
                <a:ea typeface="+mn-ea"/>
                <a:cs typeface="Times New Roman" panose="02020603050405020304" pitchFamily="18" charset="0"/>
              </a:rPr>
            </a:br>
            <a:r>
              <a:rPr lang="en-US" sz="3000" b="1" dirty="0">
                <a:solidFill>
                  <a:schemeClr val="accent2">
                    <a:lumMod val="75000"/>
                  </a:schemeClr>
                </a:solidFill>
                <a:latin typeface="Times New Roman" panose="02020603050405020304" pitchFamily="18" charset="0"/>
                <a:ea typeface="+mn-ea"/>
                <a:cs typeface="Times New Roman" panose="02020603050405020304" pitchFamily="18" charset="0"/>
              </a:rPr>
              <a:t>Dynamic</a:t>
            </a:r>
            <a:r>
              <a:rPr lang="en-US" dirty="0"/>
              <a:t> </a:t>
            </a:r>
            <a:r>
              <a:rPr lang="en-US" sz="3000" b="1" dirty="0">
                <a:solidFill>
                  <a:schemeClr val="accent2">
                    <a:lumMod val="75000"/>
                  </a:schemeClr>
                </a:solidFill>
                <a:latin typeface="Times New Roman" panose="02020603050405020304" pitchFamily="18" charset="0"/>
                <a:ea typeface="+mn-ea"/>
                <a:cs typeface="Times New Roman" panose="02020603050405020304" pitchFamily="18" charset="0"/>
              </a:rPr>
              <a:t>Masking</a:t>
            </a:r>
            <a:br>
              <a:rPr lang="en-US" sz="3000" b="1" dirty="0">
                <a:solidFill>
                  <a:schemeClr val="accent2">
                    <a:lumMod val="75000"/>
                  </a:schemeClr>
                </a:solidFill>
                <a:latin typeface="Times New Roman" panose="02020603050405020304" pitchFamily="18" charset="0"/>
                <a:ea typeface="+mn-ea"/>
                <a:cs typeface="Times New Roman" panose="02020603050405020304" pitchFamily="18" charset="0"/>
              </a:rPr>
            </a:br>
            <a:endParaRPr lang="en-US" sz="3000" b="1" dirty="0">
              <a:solidFill>
                <a:schemeClr val="accent2">
                  <a:lumMod val="75000"/>
                </a:schemeClr>
              </a:solidFill>
              <a:latin typeface="Times New Roman" panose="02020603050405020304" pitchFamily="18" charset="0"/>
              <a:ea typeface="+mn-ea"/>
              <a:cs typeface="Times New Roman" panose="02020603050405020304" pitchFamily="18" charset="0"/>
            </a:endParaRPr>
          </a:p>
        </p:txBody>
      </p:sp>
      <p:sp>
        <p:nvSpPr>
          <p:cNvPr id="3" name="Content Placeholder 2">
            <a:extLst>
              <a:ext uri="{FF2B5EF4-FFF2-40B4-BE49-F238E27FC236}">
                <a16:creationId xmlns:a16="http://schemas.microsoft.com/office/drawing/2014/main" id="{CEFA6DA6-8430-8812-E994-6B8BDBB3253D}"/>
              </a:ext>
            </a:extLst>
          </p:cNvPr>
          <p:cNvSpPr>
            <a:spLocks noGrp="1"/>
          </p:cNvSpPr>
          <p:nvPr>
            <p:ph idx="1"/>
          </p:nvPr>
        </p:nvSpPr>
        <p:spPr>
          <a:xfrm>
            <a:off x="639419" y="1338607"/>
            <a:ext cx="10515600" cy="4351338"/>
          </a:xfrm>
        </p:spPr>
        <p:txBody>
          <a:bodyPr/>
          <a:lstStyle/>
          <a:p>
            <a:r>
              <a:rPr lang="en-US" sz="1800" dirty="0">
                <a:solidFill>
                  <a:srgbClr val="202124"/>
                </a:solidFill>
                <a:effectLst/>
                <a:latin typeface="Times New Roman" panose="02020603050405020304" pitchFamily="18" charset="0"/>
                <a:ea typeface="Times New Roman" panose="02020603050405020304" pitchFamily="18" charset="0"/>
                <a:cs typeface="Times New Roman" panose="02020603050405020304" pitchFamily="18" charset="0"/>
              </a:rPr>
              <a:t>Column masking (sometimes referred to as data masking) </a:t>
            </a:r>
            <a:r>
              <a:rPr lang="en-US" sz="1800" b="1" dirty="0">
                <a:solidFill>
                  <a:srgbClr val="202124"/>
                </a:solidFill>
                <a:effectLst/>
                <a:latin typeface="Times New Roman" panose="02020603050405020304" pitchFamily="18" charset="0"/>
                <a:ea typeface="Times New Roman" panose="02020603050405020304" pitchFamily="18" charset="0"/>
                <a:cs typeface="Times New Roman" panose="02020603050405020304" pitchFamily="18" charset="0"/>
              </a:rPr>
              <a:t>lets you assign the MASKED attribute to columns so that unprivileged users cannot view the data.</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Snowflake’s dynamic data masking played a major role in protecting sensitive information by masking the data and change the actual values of data in encrypted form and thus restrict the unauthorized user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inorder</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to get access actual sensitive information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i.e</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Personally identifiable information (PII) about the customer.</a:t>
            </a:r>
          </a:p>
          <a:p>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After creating a masking policy, apply the masking policy to a column in a table or view using </a:t>
            </a:r>
            <a:r>
              <a:rPr lang="en-US" sz="1800" u="none" strike="noStrike" dirty="0">
                <a:solidFill>
                  <a:srgbClr val="10578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rPr>
              <a:t>ALTER TABLE … ALTER COLUMN</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or </a:t>
            </a:r>
            <a:r>
              <a:rPr lang="en-US" sz="1800" u="none" strike="noStrike" dirty="0">
                <a:solidFill>
                  <a:srgbClr val="105780"/>
                </a:solidFill>
                <a:effectLst/>
                <a:latin typeface="Times New Roman" panose="02020603050405020304" pitchFamily="18" charset="0"/>
                <a:ea typeface="Times New Roman" panose="02020603050405020304" pitchFamily="18" charset="0"/>
                <a:cs typeface="Times New Roman" panose="02020603050405020304" pitchFamily="18" charset="0"/>
                <a:hlinkClick r:id="rId3"/>
              </a:rPr>
              <a:t>ALTER VIEW</a:t>
            </a:r>
            <a:endParaRPr lang="en-US" sz="1800" u="none" strike="noStrike" dirty="0">
              <a:solidFill>
                <a:srgbClr val="10578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800" dirty="0">
              <a:solidFill>
                <a:srgbClr val="105780"/>
              </a:solidFill>
              <a:latin typeface="Times New Roman" panose="02020603050405020304" pitchFamily="18" charset="0"/>
              <a:ea typeface="Times New Roman" panose="02020603050405020304" pitchFamily="18" charset="0"/>
              <a:cs typeface="Times New Roman" panose="02020603050405020304" pitchFamily="18" charset="0"/>
            </a:endParaRPr>
          </a:p>
          <a:p>
            <a:r>
              <a:rPr lang="en-US" sz="1800" b="0" i="0" dirty="0">
                <a:solidFill>
                  <a:srgbClr val="000000"/>
                </a:solidFill>
                <a:effectLst/>
                <a:latin typeface="Times New Roman" panose="02020603050405020304" pitchFamily="18" charset="0"/>
                <a:cs typeface="Times New Roman" panose="02020603050405020304" pitchFamily="18" charset="0"/>
              </a:rPr>
              <a:t>Snowflake evaluates the masking policy as a SQL expression. Therefore, rules are evaluated in the order they are written if specified as WHEN-THEN clauses in a </a:t>
            </a:r>
            <a:r>
              <a:rPr lang="en-US" sz="1800" b="0" i="0" u="none" strike="noStrike" dirty="0">
                <a:solidFill>
                  <a:srgbClr val="000000"/>
                </a:solidFill>
                <a:effectLst/>
                <a:latin typeface="Times New Roman" panose="02020603050405020304" pitchFamily="18" charset="0"/>
                <a:cs typeface="Times New Roman" panose="02020603050405020304" pitchFamily="18" charset="0"/>
                <a:hlinkClick r:id="rId4"/>
              </a:rPr>
              <a:t>CASE</a:t>
            </a:r>
            <a:r>
              <a:rPr lang="en-US" sz="1800" b="0" i="0" dirty="0">
                <a:solidFill>
                  <a:srgbClr val="000000"/>
                </a:solidFill>
                <a:effectLst/>
                <a:latin typeface="Times New Roman" panose="02020603050405020304" pitchFamily="18" charset="0"/>
                <a:cs typeface="Times New Roman" panose="02020603050405020304" pitchFamily="18" charset="0"/>
              </a:rPr>
              <a:t> expression in the masking policy body.</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6389364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B9981E-FE4D-E90C-6DD0-858E7FAA7298}"/>
              </a:ext>
            </a:extLst>
          </p:cNvPr>
          <p:cNvSpPr txBox="1"/>
          <p:nvPr/>
        </p:nvSpPr>
        <p:spPr>
          <a:xfrm>
            <a:off x="6697523" y="1202061"/>
            <a:ext cx="5394826" cy="4950842"/>
          </a:xfrm>
          <a:prstGeom prst="rect">
            <a:avLst/>
          </a:prstGeom>
          <a:noFill/>
        </p:spPr>
        <p:txBody>
          <a:bodyPr wrap="square">
            <a:spAutoFit/>
          </a:bodyPr>
          <a:lstStyle/>
          <a:p>
            <a:pPr marL="0" marR="0">
              <a:lnSpc>
                <a:spcPct val="107000"/>
              </a:lnSpc>
              <a:spcBef>
                <a:spcPts val="0"/>
              </a:spcBef>
              <a:spcAft>
                <a:spcPts val="800"/>
              </a:spcAft>
            </a:pPr>
            <a:r>
              <a:rPr lang="en-US" sz="1500" b="1" dirty="0">
                <a:effectLst/>
                <a:latin typeface="Times New Roman" panose="02020603050405020304" pitchFamily="18" charset="0"/>
                <a:ea typeface="Times New Roman" panose="02020603050405020304" pitchFamily="18" charset="0"/>
                <a:cs typeface="Times New Roman" panose="02020603050405020304" pitchFamily="18" charset="0"/>
              </a:rPr>
              <a:t>Consider the multilevel hierarchy to implement the Column Masking:</a:t>
            </a:r>
            <a:endParaRPr lang="en-US" sz="15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800"/>
              </a:spcAft>
            </a:pPr>
            <a:r>
              <a:rPr lang="en-US" sz="1500" dirty="0">
                <a:effectLst/>
                <a:latin typeface="Times New Roman" panose="02020603050405020304" pitchFamily="18" charset="0"/>
                <a:ea typeface="Times New Roman" panose="02020603050405020304" pitchFamily="18" charset="0"/>
                <a:cs typeface="Times New Roman" panose="02020603050405020304" pitchFamily="18" charset="0"/>
              </a:rPr>
              <a:t>REPS : collection Representative who talks to the Customer to recover the amount</a:t>
            </a:r>
          </a:p>
          <a:p>
            <a:pPr marL="0" marR="0">
              <a:lnSpc>
                <a:spcPct val="107000"/>
              </a:lnSpc>
              <a:spcBef>
                <a:spcPts val="0"/>
              </a:spcBef>
              <a:spcAft>
                <a:spcPts val="800"/>
              </a:spcAft>
            </a:pPr>
            <a:r>
              <a:rPr lang="en-US" sz="1500" dirty="0">
                <a:effectLst/>
                <a:latin typeface="Times New Roman" panose="02020603050405020304" pitchFamily="18" charset="0"/>
                <a:ea typeface="Times New Roman" panose="02020603050405020304" pitchFamily="18" charset="0"/>
                <a:cs typeface="Times New Roman" panose="02020603050405020304" pitchFamily="18" charset="0"/>
              </a:rPr>
              <a:t>FLM : First Line Manager where REPS reports to FLM</a:t>
            </a:r>
          </a:p>
          <a:p>
            <a:pPr marL="0" marR="0">
              <a:lnSpc>
                <a:spcPct val="107000"/>
              </a:lnSpc>
              <a:spcBef>
                <a:spcPts val="0"/>
              </a:spcBef>
              <a:spcAft>
                <a:spcPts val="800"/>
              </a:spcAft>
            </a:pPr>
            <a:r>
              <a:rPr lang="en-US" sz="1500" dirty="0">
                <a:effectLst/>
                <a:latin typeface="Times New Roman" panose="02020603050405020304" pitchFamily="18" charset="0"/>
                <a:ea typeface="Times New Roman" panose="02020603050405020304" pitchFamily="18" charset="0"/>
                <a:cs typeface="Times New Roman" panose="02020603050405020304" pitchFamily="18" charset="0"/>
              </a:rPr>
              <a:t>OPS: Operational Manager : FLM reports to OPS</a:t>
            </a:r>
          </a:p>
          <a:p>
            <a:pPr marL="0" marR="0">
              <a:lnSpc>
                <a:spcPct val="107000"/>
              </a:lnSpc>
              <a:spcBef>
                <a:spcPts val="0"/>
              </a:spcBef>
              <a:spcAft>
                <a:spcPts val="800"/>
              </a:spcAft>
            </a:pPr>
            <a:r>
              <a:rPr lang="en-US" sz="1500" dirty="0">
                <a:effectLst/>
                <a:latin typeface="Times New Roman" panose="02020603050405020304" pitchFamily="18" charset="0"/>
                <a:ea typeface="Times New Roman" panose="02020603050405020304" pitchFamily="18" charset="0"/>
                <a:cs typeface="Times New Roman" panose="02020603050405020304" pitchFamily="18" charset="0"/>
              </a:rPr>
              <a:t> </a:t>
            </a:r>
          </a:p>
          <a:p>
            <a:pPr marL="0" marR="0">
              <a:lnSpc>
                <a:spcPct val="107000"/>
              </a:lnSpc>
              <a:spcBef>
                <a:spcPts val="0"/>
              </a:spcBef>
              <a:spcAft>
                <a:spcPts val="800"/>
              </a:spcAft>
            </a:pPr>
            <a:r>
              <a:rPr lang="en-US" sz="1500" dirty="0">
                <a:effectLst/>
                <a:latin typeface="Times New Roman" panose="02020603050405020304" pitchFamily="18" charset="0"/>
                <a:ea typeface="Times New Roman" panose="02020603050405020304" pitchFamily="18" charset="0"/>
                <a:cs typeface="Times New Roman" panose="02020603050405020304" pitchFamily="18" charset="0"/>
              </a:rPr>
              <a:t> </a:t>
            </a:r>
          </a:p>
          <a:p>
            <a:pPr marL="0" marR="0">
              <a:lnSpc>
                <a:spcPct val="107000"/>
              </a:lnSpc>
              <a:spcBef>
                <a:spcPts val="0"/>
              </a:spcBef>
              <a:spcAft>
                <a:spcPts val="800"/>
              </a:spcAft>
            </a:pPr>
            <a:r>
              <a:rPr lang="en-US" sz="1500" dirty="0">
                <a:effectLst/>
                <a:latin typeface="Times New Roman" panose="02020603050405020304" pitchFamily="18" charset="0"/>
                <a:ea typeface="Times New Roman" panose="02020603050405020304" pitchFamily="18" charset="0"/>
                <a:cs typeface="Times New Roman" panose="02020603050405020304" pitchFamily="18" charset="0"/>
              </a:rPr>
              <a:t>REPS--&gt; FLM ---&gt; OPS</a:t>
            </a:r>
          </a:p>
          <a:p>
            <a:pPr marL="0" marR="0">
              <a:lnSpc>
                <a:spcPct val="107000"/>
              </a:lnSpc>
              <a:spcBef>
                <a:spcPts val="0"/>
              </a:spcBef>
              <a:spcAft>
                <a:spcPts val="800"/>
              </a:spcAft>
            </a:pPr>
            <a:r>
              <a:rPr lang="en-US" sz="1500" dirty="0">
                <a:effectLst/>
                <a:latin typeface="Times New Roman" panose="02020603050405020304" pitchFamily="18" charset="0"/>
                <a:ea typeface="Times New Roman" panose="02020603050405020304" pitchFamily="18" charset="0"/>
                <a:cs typeface="Times New Roman" panose="02020603050405020304" pitchFamily="18" charset="0"/>
              </a:rPr>
              <a:t>Where </a:t>
            </a:r>
            <a:r>
              <a:rPr lang="en-US" sz="1500" b="1" dirty="0">
                <a:effectLst/>
                <a:latin typeface="Times New Roman" panose="02020603050405020304" pitchFamily="18" charset="0"/>
                <a:ea typeface="Times New Roman" panose="02020603050405020304" pitchFamily="18" charset="0"/>
                <a:cs typeface="Times New Roman" panose="02020603050405020304" pitchFamily="18" charset="0"/>
              </a:rPr>
              <a:t>REPS</a:t>
            </a:r>
            <a:r>
              <a:rPr lang="en-US" sz="1500" dirty="0">
                <a:effectLst/>
                <a:latin typeface="Times New Roman" panose="02020603050405020304" pitchFamily="18" charset="0"/>
                <a:ea typeface="Times New Roman" panose="02020603050405020304" pitchFamily="18" charset="0"/>
                <a:cs typeface="Times New Roman" panose="02020603050405020304" pitchFamily="18" charset="0"/>
              </a:rPr>
              <a:t> ,First level not authorized to view Customer Phone number and SSN ,</a:t>
            </a:r>
          </a:p>
          <a:p>
            <a:pPr marL="0" marR="0">
              <a:lnSpc>
                <a:spcPct val="107000"/>
              </a:lnSpc>
              <a:spcBef>
                <a:spcPts val="0"/>
              </a:spcBef>
              <a:spcAft>
                <a:spcPts val="800"/>
              </a:spcAft>
            </a:pPr>
            <a:r>
              <a:rPr lang="en-US" sz="1500" dirty="0">
                <a:effectLst/>
                <a:latin typeface="Times New Roman" panose="02020603050405020304" pitchFamily="18" charset="0"/>
                <a:ea typeface="Times New Roman" panose="02020603050405020304" pitchFamily="18" charset="0"/>
                <a:cs typeface="Times New Roman" panose="02020603050405020304" pitchFamily="18" charset="0"/>
              </a:rPr>
              <a:t>While the </a:t>
            </a:r>
            <a:r>
              <a:rPr lang="en-US" sz="1500" b="1" dirty="0">
                <a:effectLst/>
                <a:latin typeface="Times New Roman" panose="02020603050405020304" pitchFamily="18" charset="0"/>
                <a:ea typeface="Times New Roman" panose="02020603050405020304" pitchFamily="18" charset="0"/>
                <a:cs typeface="Times New Roman" panose="02020603050405020304" pitchFamily="18" charset="0"/>
              </a:rPr>
              <a:t>FLM</a:t>
            </a:r>
            <a:r>
              <a:rPr lang="en-US" sz="1500" dirty="0">
                <a:effectLst/>
                <a:latin typeface="Times New Roman" panose="02020603050405020304" pitchFamily="18" charset="0"/>
                <a:ea typeface="Times New Roman" panose="02020603050405020304" pitchFamily="18" charset="0"/>
                <a:cs typeface="Times New Roman" panose="02020603050405020304" pitchFamily="18" charset="0"/>
              </a:rPr>
              <a:t> ,above in the Hierarchy is authorized to access only  Phone number as he/she can make a call to customer in case of issue but not SSN number which is confidential.</a:t>
            </a:r>
          </a:p>
          <a:p>
            <a:pPr marL="0" marR="0">
              <a:lnSpc>
                <a:spcPct val="107000"/>
              </a:lnSpc>
              <a:spcBef>
                <a:spcPts val="0"/>
              </a:spcBef>
              <a:spcAft>
                <a:spcPts val="800"/>
              </a:spcAft>
            </a:pPr>
            <a:r>
              <a:rPr lang="en-US" sz="1500" b="1" dirty="0">
                <a:effectLst/>
                <a:latin typeface="Times New Roman" panose="02020603050405020304" pitchFamily="18" charset="0"/>
                <a:ea typeface="Times New Roman" panose="02020603050405020304" pitchFamily="18" charset="0"/>
                <a:cs typeface="Times New Roman" panose="02020603050405020304" pitchFamily="18" charset="0"/>
              </a:rPr>
              <a:t>OPS</a:t>
            </a:r>
            <a:r>
              <a:rPr lang="en-US" sz="1500" dirty="0">
                <a:effectLst/>
                <a:latin typeface="Times New Roman" panose="02020603050405020304" pitchFamily="18" charset="0"/>
                <a:ea typeface="Times New Roman" panose="02020603050405020304" pitchFamily="18" charset="0"/>
                <a:cs typeface="Times New Roman" panose="02020603050405020304" pitchFamily="18" charset="0"/>
              </a:rPr>
              <a:t> the top most in hierarchy only authorized to access both Phone as well SSN number.</a:t>
            </a:r>
          </a:p>
        </p:txBody>
      </p:sp>
      <p:pic>
        <p:nvPicPr>
          <p:cNvPr id="7" name="Picture 6">
            <a:extLst>
              <a:ext uri="{FF2B5EF4-FFF2-40B4-BE49-F238E27FC236}">
                <a16:creationId xmlns:a16="http://schemas.microsoft.com/office/drawing/2014/main" id="{43BF3322-C664-C0B7-FCB9-6CFDAFCF38E5}"/>
              </a:ext>
            </a:extLst>
          </p:cNvPr>
          <p:cNvPicPr>
            <a:picLocks noChangeAspect="1"/>
          </p:cNvPicPr>
          <p:nvPr/>
        </p:nvPicPr>
        <p:blipFill>
          <a:blip r:embed="rId2"/>
          <a:stretch>
            <a:fillRect/>
          </a:stretch>
        </p:blipFill>
        <p:spPr>
          <a:xfrm>
            <a:off x="332820" y="1530216"/>
            <a:ext cx="6202327" cy="4294533"/>
          </a:xfrm>
          <a:prstGeom prst="rect">
            <a:avLst/>
          </a:prstGeom>
        </p:spPr>
      </p:pic>
      <p:sp>
        <p:nvSpPr>
          <p:cNvPr id="8" name="Title 1">
            <a:extLst>
              <a:ext uri="{FF2B5EF4-FFF2-40B4-BE49-F238E27FC236}">
                <a16:creationId xmlns:a16="http://schemas.microsoft.com/office/drawing/2014/main" id="{F32A50C5-A447-965C-159D-37B7F253F3C6}"/>
              </a:ext>
            </a:extLst>
          </p:cNvPr>
          <p:cNvSpPr>
            <a:spLocks noGrp="1"/>
          </p:cNvSpPr>
          <p:nvPr>
            <p:ph type="title"/>
          </p:nvPr>
        </p:nvSpPr>
        <p:spPr>
          <a:xfrm>
            <a:off x="838200" y="248479"/>
            <a:ext cx="10515600" cy="805070"/>
          </a:xfrm>
        </p:spPr>
        <p:txBody>
          <a:bodyPr>
            <a:normAutofit fontScale="90000"/>
          </a:bodyPr>
          <a:lstStyle/>
          <a:p>
            <a:br>
              <a:rPr lang="en-US" sz="3000" b="1" dirty="0">
                <a:solidFill>
                  <a:schemeClr val="accent2">
                    <a:lumMod val="75000"/>
                  </a:schemeClr>
                </a:solidFill>
                <a:latin typeface="Times New Roman" panose="02020603050405020304" pitchFamily="18" charset="0"/>
                <a:ea typeface="+mn-ea"/>
                <a:cs typeface="Times New Roman" panose="02020603050405020304" pitchFamily="18" charset="0"/>
              </a:rPr>
            </a:br>
            <a:r>
              <a:rPr lang="en-US" sz="3000" b="1" dirty="0">
                <a:solidFill>
                  <a:schemeClr val="accent2">
                    <a:lumMod val="75000"/>
                  </a:schemeClr>
                </a:solidFill>
                <a:latin typeface="Times New Roman" panose="02020603050405020304" pitchFamily="18" charset="0"/>
                <a:ea typeface="+mn-ea"/>
                <a:cs typeface="Times New Roman" panose="02020603050405020304" pitchFamily="18" charset="0"/>
              </a:rPr>
              <a:t>Dynamic</a:t>
            </a:r>
            <a:r>
              <a:rPr lang="en-US" dirty="0"/>
              <a:t> </a:t>
            </a:r>
            <a:r>
              <a:rPr lang="en-US" sz="3000" b="1" dirty="0">
                <a:solidFill>
                  <a:schemeClr val="accent2">
                    <a:lumMod val="75000"/>
                  </a:schemeClr>
                </a:solidFill>
                <a:latin typeface="Times New Roman" panose="02020603050405020304" pitchFamily="18" charset="0"/>
                <a:ea typeface="+mn-ea"/>
                <a:cs typeface="Times New Roman" panose="02020603050405020304" pitchFamily="18" charset="0"/>
              </a:rPr>
              <a:t>Masking Use Case:</a:t>
            </a:r>
            <a:br>
              <a:rPr lang="en-US" sz="3000" b="1" dirty="0">
                <a:solidFill>
                  <a:schemeClr val="accent2">
                    <a:lumMod val="75000"/>
                  </a:schemeClr>
                </a:solidFill>
                <a:latin typeface="Times New Roman" panose="02020603050405020304" pitchFamily="18" charset="0"/>
                <a:ea typeface="+mn-ea"/>
                <a:cs typeface="Times New Roman" panose="02020603050405020304" pitchFamily="18" charset="0"/>
              </a:rPr>
            </a:br>
            <a:endParaRPr lang="en-US" sz="3000" b="1" dirty="0">
              <a:solidFill>
                <a:schemeClr val="accent2">
                  <a:lumMod val="75000"/>
                </a:schemeClr>
              </a:solidFill>
              <a:latin typeface="Times New Roman" panose="02020603050405020304" pitchFamily="18" charset="0"/>
              <a:ea typeface="+mn-ea"/>
              <a:cs typeface="Times New Roman" panose="02020603050405020304" pitchFamily="18" charset="0"/>
            </a:endParaRPr>
          </a:p>
        </p:txBody>
      </p:sp>
      <p:graphicFrame>
        <p:nvGraphicFramePr>
          <p:cNvPr id="9" name="Object 8">
            <a:extLst>
              <a:ext uri="{FF2B5EF4-FFF2-40B4-BE49-F238E27FC236}">
                <a16:creationId xmlns:a16="http://schemas.microsoft.com/office/drawing/2014/main" id="{F8A8A625-D9F2-6A44-CA48-AD11E00EFC15}"/>
              </a:ext>
            </a:extLst>
          </p:cNvPr>
          <p:cNvGraphicFramePr>
            <a:graphicFrameLocks noChangeAspect="1"/>
          </p:cNvGraphicFramePr>
          <p:nvPr>
            <p:extLst>
              <p:ext uri="{D42A27DB-BD31-4B8C-83A1-F6EECF244321}">
                <p14:modId xmlns:p14="http://schemas.microsoft.com/office/powerpoint/2010/main" val="793059101"/>
              </p:ext>
            </p:extLst>
          </p:nvPr>
        </p:nvGraphicFramePr>
        <p:xfrm>
          <a:off x="1315278" y="5898191"/>
          <a:ext cx="914400" cy="806450"/>
        </p:xfrm>
        <a:graphic>
          <a:graphicData uri="http://schemas.openxmlformats.org/presentationml/2006/ole">
            <mc:AlternateContent xmlns:mc="http://schemas.openxmlformats.org/markup-compatibility/2006">
              <mc:Choice xmlns:v="urn:schemas-microsoft-com:vml" Requires="v">
                <p:oleObj name="Document" showAsIcon="1" r:id="rId3" imgW="914400" imgH="806400" progId="Word.Document.12">
                  <p:embed/>
                </p:oleObj>
              </mc:Choice>
              <mc:Fallback>
                <p:oleObj name="Document" showAsIcon="1" r:id="rId3" imgW="914400" imgH="806400" progId="Word.Document.12">
                  <p:embed/>
                  <p:pic>
                    <p:nvPicPr>
                      <p:cNvPr id="9" name="Object 8">
                        <a:extLst>
                          <a:ext uri="{FF2B5EF4-FFF2-40B4-BE49-F238E27FC236}">
                            <a16:creationId xmlns:a16="http://schemas.microsoft.com/office/drawing/2014/main" id="{F8A8A625-D9F2-6A44-CA48-AD11E00EFC15}"/>
                          </a:ext>
                        </a:extLst>
                      </p:cNvPr>
                      <p:cNvPicPr/>
                      <p:nvPr/>
                    </p:nvPicPr>
                    <p:blipFill>
                      <a:blip r:embed="rId4"/>
                      <a:stretch>
                        <a:fillRect/>
                      </a:stretch>
                    </p:blipFill>
                    <p:spPr>
                      <a:xfrm>
                        <a:off x="1315278" y="5898191"/>
                        <a:ext cx="914400" cy="806450"/>
                      </a:xfrm>
                      <a:prstGeom prst="rect">
                        <a:avLst/>
                      </a:prstGeom>
                    </p:spPr>
                  </p:pic>
                </p:oleObj>
              </mc:Fallback>
            </mc:AlternateContent>
          </a:graphicData>
        </a:graphic>
      </p:graphicFrame>
    </p:spTree>
    <p:extLst>
      <p:ext uri="{BB962C8B-B14F-4D97-AF65-F5344CB8AC3E}">
        <p14:creationId xmlns:p14="http://schemas.microsoft.com/office/powerpoint/2010/main" val="15107201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41B3C-8212-F4BD-AF56-28E4789EDDBC}"/>
              </a:ext>
            </a:extLst>
          </p:cNvPr>
          <p:cNvSpPr>
            <a:spLocks noGrp="1"/>
          </p:cNvSpPr>
          <p:nvPr>
            <p:ph type="title"/>
          </p:nvPr>
        </p:nvSpPr>
        <p:spPr>
          <a:xfrm>
            <a:off x="838200" y="248479"/>
            <a:ext cx="10515600" cy="805070"/>
          </a:xfrm>
        </p:spPr>
        <p:txBody>
          <a:bodyPr>
            <a:normAutofit fontScale="90000"/>
          </a:bodyPr>
          <a:lstStyle/>
          <a:p>
            <a:br>
              <a:rPr lang="en-US" sz="3000" b="1" dirty="0">
                <a:solidFill>
                  <a:schemeClr val="accent2">
                    <a:lumMod val="75000"/>
                  </a:schemeClr>
                </a:solidFill>
                <a:latin typeface="Times New Roman" panose="02020603050405020304" pitchFamily="18" charset="0"/>
                <a:ea typeface="+mn-ea"/>
                <a:cs typeface="Times New Roman" panose="02020603050405020304" pitchFamily="18" charset="0"/>
              </a:rPr>
            </a:br>
            <a:r>
              <a:rPr lang="en-US" sz="3000" b="1" dirty="0">
                <a:solidFill>
                  <a:schemeClr val="accent2">
                    <a:lumMod val="75000"/>
                  </a:schemeClr>
                </a:solidFill>
                <a:latin typeface="Times New Roman" panose="02020603050405020304" pitchFamily="18" charset="0"/>
                <a:ea typeface="+mn-ea"/>
                <a:cs typeface="Times New Roman" panose="02020603050405020304" pitchFamily="18" charset="0"/>
              </a:rPr>
              <a:t>Row</a:t>
            </a:r>
            <a:r>
              <a:rPr lang="en-US" dirty="0"/>
              <a:t> </a:t>
            </a:r>
            <a:r>
              <a:rPr lang="en-US" sz="3000" b="1" dirty="0">
                <a:solidFill>
                  <a:schemeClr val="accent2">
                    <a:lumMod val="75000"/>
                  </a:schemeClr>
                </a:solidFill>
                <a:latin typeface="Times New Roman" panose="02020603050405020304" pitchFamily="18" charset="0"/>
                <a:ea typeface="+mn-ea"/>
                <a:cs typeface="Times New Roman" panose="02020603050405020304" pitchFamily="18" charset="0"/>
              </a:rPr>
              <a:t>Masking</a:t>
            </a:r>
            <a:br>
              <a:rPr lang="en-US" sz="3000" b="1" dirty="0">
                <a:solidFill>
                  <a:schemeClr val="accent2">
                    <a:lumMod val="75000"/>
                  </a:schemeClr>
                </a:solidFill>
                <a:latin typeface="Times New Roman" panose="02020603050405020304" pitchFamily="18" charset="0"/>
                <a:ea typeface="+mn-ea"/>
                <a:cs typeface="Times New Roman" panose="02020603050405020304" pitchFamily="18" charset="0"/>
              </a:rPr>
            </a:br>
            <a:endParaRPr lang="en-US" sz="3000" b="1" dirty="0">
              <a:solidFill>
                <a:schemeClr val="accent2">
                  <a:lumMod val="75000"/>
                </a:schemeClr>
              </a:solidFill>
              <a:latin typeface="Times New Roman" panose="02020603050405020304" pitchFamily="18" charset="0"/>
              <a:ea typeface="+mn-ea"/>
              <a:cs typeface="Times New Roman" panose="02020603050405020304" pitchFamily="18" charset="0"/>
            </a:endParaRPr>
          </a:p>
        </p:txBody>
      </p:sp>
      <p:sp>
        <p:nvSpPr>
          <p:cNvPr id="3" name="Content Placeholder 2">
            <a:extLst>
              <a:ext uri="{FF2B5EF4-FFF2-40B4-BE49-F238E27FC236}">
                <a16:creationId xmlns:a16="http://schemas.microsoft.com/office/drawing/2014/main" id="{CEFA6DA6-8430-8812-E994-6B8BDBB3253D}"/>
              </a:ext>
            </a:extLst>
          </p:cNvPr>
          <p:cNvSpPr>
            <a:spLocks noGrp="1"/>
          </p:cNvSpPr>
          <p:nvPr>
            <p:ph idx="1"/>
          </p:nvPr>
        </p:nvSpPr>
        <p:spPr>
          <a:xfrm>
            <a:off x="639419" y="1338607"/>
            <a:ext cx="10515600" cy="4351338"/>
          </a:xfrm>
        </p:spPr>
        <p:txBody>
          <a:bodyPr>
            <a:normAutofit/>
          </a:bodyPr>
          <a:lstStyle/>
          <a:p>
            <a:pPr>
              <a:lnSpc>
                <a:spcPct val="107000"/>
              </a:lnSpc>
              <a:spcBef>
                <a:spcPts val="0"/>
              </a:spcBef>
              <a:spcAft>
                <a:spcPts val="800"/>
              </a:spcAft>
            </a:pPr>
            <a:r>
              <a:rPr lang="en-US" sz="1900" dirty="0">
                <a:effectLst/>
                <a:latin typeface="Times New Roman" panose="02020603050405020304" pitchFamily="18" charset="0"/>
                <a:ea typeface="Calibri" panose="020F0502020204030204" pitchFamily="34" charset="0"/>
                <a:cs typeface="Times New Roman" panose="02020603050405020304" pitchFamily="18" charset="0"/>
              </a:rPr>
              <a:t>After the introduction of Dynamic Data Masking, which enhances column-level security, Snowflake has enabled Row Access Policies feature, which enhances row-level security in the Data Cloud. To meet the compliance and data security standards , governance teams want to ensure that users can view only column-level and row-level data that they are authorized to access.</a:t>
            </a:r>
            <a:r>
              <a:rPr lang="en-US" sz="19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Snowflake supports row-level security through the use of row access policies to determine which rows to return in the query result.</a:t>
            </a:r>
            <a:endParaRPr lang="en-US" sz="19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19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We can </a:t>
            </a:r>
            <a:r>
              <a:rPr lang="en-US" sz="19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can</a:t>
            </a:r>
            <a:r>
              <a:rPr lang="en-US" sz="19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include conditions and functions in the policy expression to transform the data at query runtime when those conditions are met.</a:t>
            </a:r>
          </a:p>
          <a:p>
            <a:r>
              <a:rPr lang="en-US" sz="19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Row access policies do not restrict the ROWS to be inserted into the table, or prevent visible rows from being updated or </a:t>
            </a:r>
            <a:r>
              <a:rPr lang="en-US" sz="19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deleted.They</a:t>
            </a:r>
            <a:r>
              <a:rPr lang="en-US" sz="19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have control the data visibility not on the DML side.</a:t>
            </a:r>
            <a:endParaRPr lang="en-US" sz="19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19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When a database object has both a row access policy and column </a:t>
            </a:r>
            <a:r>
              <a:rPr lang="en-US" sz="1900" u="none" strike="noStrike" dirty="0">
                <a:solidFill>
                  <a:srgbClr val="105780"/>
                </a:solidFill>
                <a:effectLst/>
                <a:latin typeface="Times New Roman" panose="02020603050405020304" pitchFamily="18" charset="0"/>
                <a:ea typeface="Calibri" panose="020F0502020204030204" pitchFamily="34" charset="0"/>
                <a:cs typeface="Times New Roman" panose="02020603050405020304" pitchFamily="18" charset="0"/>
                <a:hlinkClick r:id="rId2"/>
              </a:rPr>
              <a:t>masking policies</a:t>
            </a:r>
            <a:r>
              <a:rPr lang="en-US" sz="19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Snowflake evaluates the row access policy first. </a:t>
            </a:r>
            <a:r>
              <a:rPr lang="en-US" sz="1900" b="0" i="0" dirty="0">
                <a:solidFill>
                  <a:srgbClr val="000000"/>
                </a:solidFill>
                <a:effectLst/>
                <a:latin typeface="Times New Roman" panose="02020603050405020304" pitchFamily="18" charset="0"/>
                <a:cs typeface="Times New Roman" panose="02020603050405020304" pitchFamily="18" charset="0"/>
              </a:rPr>
              <a:t>.</a:t>
            </a:r>
            <a:endParaRPr lang="en-US" sz="19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9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819454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AE888-761C-4E23-A388-88DAF973FF82}"/>
              </a:ext>
            </a:extLst>
          </p:cNvPr>
          <p:cNvSpPr>
            <a:spLocks noGrp="1"/>
          </p:cNvSpPr>
          <p:nvPr>
            <p:ph type="title"/>
          </p:nvPr>
        </p:nvSpPr>
        <p:spPr>
          <a:xfrm>
            <a:off x="838200" y="414821"/>
            <a:ext cx="10515600" cy="1325563"/>
          </a:xfrm>
        </p:spPr>
        <p:txBody>
          <a:bodyPr>
            <a:normAutofit fontScale="90000"/>
          </a:bodyPr>
          <a:lstStyle/>
          <a:p>
            <a:pPr marL="0" marR="0">
              <a:lnSpc>
                <a:spcPct val="107000"/>
              </a:lnSpc>
              <a:spcBef>
                <a:spcPts val="0"/>
              </a:spcBef>
              <a:spcAft>
                <a:spcPts val="800"/>
              </a:spcAft>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Micro Partitions:</a:t>
            </a:r>
            <a:r>
              <a:rPr lang="en-US" sz="1800" dirty="0">
                <a:solidFill>
                  <a:srgbClr val="222222"/>
                </a:solidFill>
                <a:effectLst/>
                <a:latin typeface="Arial" panose="020B0604020202020204" pitchFamily="34" charset="0"/>
                <a:ea typeface="Times New Roman" panose="02020603050405020304" pitchFamily="18" charset="0"/>
                <a:cs typeface="Times New Roman" panose="02020603050405020304" pitchFamily="18" charset="0"/>
              </a:rPr>
              <a:t> </a:t>
            </a:r>
            <a:br>
              <a:rPr lang="en-US" sz="1800" dirty="0">
                <a:effectLst/>
                <a:latin typeface="Calibri" panose="020F0502020204030204" pitchFamily="34" charset="0"/>
                <a:ea typeface="Times New Roman" panose="02020603050405020304" pitchFamily="18" charset="0"/>
                <a:cs typeface="Times New Roman" panose="02020603050405020304" pitchFamily="18" charset="0"/>
              </a:rPr>
            </a:b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All data in Snowflake tables is automatically divided into micro-partitions, which are contiguous units of storage. Each micro-partition contains between 50 MB and 500 MB of compressed data (note that the actual size in Snowflake is smaller because data is always stored compressed)..</a:t>
            </a:r>
            <a:br>
              <a:rPr lang="en-US" sz="1800" dirty="0">
                <a:effectLst/>
                <a:latin typeface="Calibri" panose="020F0502020204030204" pitchFamily="34" charset="0"/>
                <a:ea typeface="Times New Roman" panose="02020603050405020304" pitchFamily="18" charset="0"/>
                <a:cs typeface="Times New Roman" panose="02020603050405020304" pitchFamily="18" charset="0"/>
              </a:rPr>
            </a:br>
            <a:endParaRPr lang="en-US" dirty="0"/>
          </a:p>
        </p:txBody>
      </p:sp>
      <p:pic>
        <p:nvPicPr>
          <p:cNvPr id="1027" name="Picture 1">
            <a:extLst>
              <a:ext uri="{FF2B5EF4-FFF2-40B4-BE49-F238E27FC236}">
                <a16:creationId xmlns:a16="http://schemas.microsoft.com/office/drawing/2014/main" id="{16342287-9F34-4168-AA04-823B2E2F4F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2510" y="1525338"/>
            <a:ext cx="9079180" cy="47466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5AFF5EBF-A0CC-083F-474C-5FC0D8FB6F73}"/>
              </a:ext>
            </a:extLst>
          </p:cNvPr>
          <p:cNvPicPr>
            <a:picLocks noChangeAspect="1"/>
          </p:cNvPicPr>
          <p:nvPr/>
        </p:nvPicPr>
        <p:blipFill>
          <a:blip r:embed="rId3"/>
          <a:stretch>
            <a:fillRect/>
          </a:stretch>
        </p:blipFill>
        <p:spPr>
          <a:xfrm>
            <a:off x="4840357" y="1355047"/>
            <a:ext cx="7158055" cy="4996057"/>
          </a:xfrm>
          <a:prstGeom prst="rect">
            <a:avLst/>
          </a:prstGeom>
        </p:spPr>
      </p:pic>
    </p:spTree>
    <p:extLst>
      <p:ext uri="{BB962C8B-B14F-4D97-AF65-F5344CB8AC3E}">
        <p14:creationId xmlns:p14="http://schemas.microsoft.com/office/powerpoint/2010/main" val="38866764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2B947AF-2C7F-2348-ACBC-57BC75F3EB86}"/>
              </a:ext>
            </a:extLst>
          </p:cNvPr>
          <p:cNvSpPr txBox="1">
            <a:spLocks/>
          </p:cNvSpPr>
          <p:nvPr/>
        </p:nvSpPr>
        <p:spPr>
          <a:xfrm>
            <a:off x="838200" y="248479"/>
            <a:ext cx="10515600" cy="805070"/>
          </a:xfrm>
          <a:prstGeom prst="rect">
            <a:avLst/>
          </a:prstGeom>
        </p:spPr>
        <p:txBody>
          <a:bodyPr vert="horz" lIns="91440" tIns="45720" rIns="91440" bIns="45720" rtlCol="0" anchor="ctr">
            <a:normAutofit fontScale="6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br>
              <a:rPr lang="en-US" sz="3000" b="1" dirty="0">
                <a:solidFill>
                  <a:schemeClr val="accent2">
                    <a:lumMod val="75000"/>
                  </a:schemeClr>
                </a:solidFill>
                <a:latin typeface="Times New Roman" panose="02020603050405020304" pitchFamily="18" charset="0"/>
                <a:ea typeface="+mn-ea"/>
                <a:cs typeface="Times New Roman" panose="02020603050405020304" pitchFamily="18" charset="0"/>
              </a:rPr>
            </a:br>
            <a:r>
              <a:rPr lang="en-US" sz="3000" b="1" dirty="0">
                <a:solidFill>
                  <a:schemeClr val="accent2">
                    <a:lumMod val="75000"/>
                  </a:schemeClr>
                </a:solidFill>
                <a:latin typeface="Times New Roman" panose="02020603050405020304" pitchFamily="18" charset="0"/>
                <a:ea typeface="+mn-ea"/>
                <a:cs typeface="Times New Roman" panose="02020603050405020304" pitchFamily="18" charset="0"/>
              </a:rPr>
              <a:t>Row</a:t>
            </a:r>
            <a:r>
              <a:rPr lang="en-US" dirty="0"/>
              <a:t> </a:t>
            </a:r>
            <a:r>
              <a:rPr lang="en-US" sz="3000" b="1" dirty="0">
                <a:solidFill>
                  <a:schemeClr val="accent2">
                    <a:lumMod val="75000"/>
                  </a:schemeClr>
                </a:solidFill>
                <a:latin typeface="Times New Roman" panose="02020603050405020304" pitchFamily="18" charset="0"/>
                <a:ea typeface="+mn-ea"/>
                <a:cs typeface="Times New Roman" panose="02020603050405020304" pitchFamily="18" charset="0"/>
              </a:rPr>
              <a:t>Masking Use Case:</a:t>
            </a:r>
            <a:br>
              <a:rPr lang="en-US" sz="3000" b="1" dirty="0">
                <a:solidFill>
                  <a:schemeClr val="accent2">
                    <a:lumMod val="75000"/>
                  </a:schemeClr>
                </a:solidFill>
                <a:latin typeface="Times New Roman" panose="02020603050405020304" pitchFamily="18" charset="0"/>
                <a:ea typeface="+mn-ea"/>
                <a:cs typeface="Times New Roman" panose="02020603050405020304" pitchFamily="18" charset="0"/>
              </a:rPr>
            </a:br>
            <a:endParaRPr lang="en-US" sz="3000" b="1" dirty="0">
              <a:solidFill>
                <a:schemeClr val="accent2">
                  <a:lumMod val="75000"/>
                </a:schemeClr>
              </a:solidFill>
              <a:latin typeface="Times New Roman" panose="02020603050405020304" pitchFamily="18" charset="0"/>
              <a:ea typeface="+mn-ea"/>
              <a:cs typeface="Times New Roman" panose="02020603050405020304" pitchFamily="18" charset="0"/>
            </a:endParaRPr>
          </a:p>
        </p:txBody>
      </p:sp>
      <p:pic>
        <p:nvPicPr>
          <p:cNvPr id="6" name="Picture 5">
            <a:extLst>
              <a:ext uri="{FF2B5EF4-FFF2-40B4-BE49-F238E27FC236}">
                <a16:creationId xmlns:a16="http://schemas.microsoft.com/office/drawing/2014/main" id="{95A66AC5-DA69-C340-3B87-428506FDE527}"/>
              </a:ext>
            </a:extLst>
          </p:cNvPr>
          <p:cNvPicPr>
            <a:picLocks noChangeAspect="1"/>
          </p:cNvPicPr>
          <p:nvPr/>
        </p:nvPicPr>
        <p:blipFill>
          <a:blip r:embed="rId2"/>
          <a:stretch>
            <a:fillRect/>
          </a:stretch>
        </p:blipFill>
        <p:spPr>
          <a:xfrm>
            <a:off x="401478" y="1284354"/>
            <a:ext cx="7862345" cy="4289292"/>
          </a:xfrm>
          <a:prstGeom prst="rect">
            <a:avLst/>
          </a:prstGeom>
        </p:spPr>
      </p:pic>
      <p:sp>
        <p:nvSpPr>
          <p:cNvPr id="8" name="TextBox 7">
            <a:extLst>
              <a:ext uri="{FF2B5EF4-FFF2-40B4-BE49-F238E27FC236}">
                <a16:creationId xmlns:a16="http://schemas.microsoft.com/office/drawing/2014/main" id="{03CD83CE-F764-77B4-0559-B6B56A742006}"/>
              </a:ext>
            </a:extLst>
          </p:cNvPr>
          <p:cNvSpPr txBox="1"/>
          <p:nvPr/>
        </p:nvSpPr>
        <p:spPr>
          <a:xfrm>
            <a:off x="8263823" y="651014"/>
            <a:ext cx="3642462" cy="5632311"/>
          </a:xfrm>
          <a:prstGeom prst="rect">
            <a:avLst/>
          </a:prstGeom>
          <a:noFill/>
        </p:spPr>
        <p:txBody>
          <a:bodyPr wrap="square">
            <a:spAutoFit/>
          </a:bodyPr>
          <a:lstStyle/>
          <a:p>
            <a:r>
              <a:rPr lang="en-US" sz="1800" dirty="0">
                <a:solidFill>
                  <a:srgbClr val="000000"/>
                </a:solidFill>
                <a:effectLst/>
                <a:latin typeface="Times New Roman" panose="02020603050405020304" pitchFamily="18" charset="0"/>
                <a:ea typeface="Calibri" panose="020F0502020204030204" pitchFamily="34" charset="0"/>
              </a:rPr>
              <a:t>According to the above diagram, We have multiple records in CUSTOMER_CRID table belongs to the different type of CRID i.e. 2*,3*,T*.</a:t>
            </a:r>
          </a:p>
          <a:p>
            <a:endParaRPr lang="en-US" sz="1800" dirty="0">
              <a:solidFill>
                <a:srgbClr val="000000"/>
              </a:solidFill>
              <a:effectLst/>
              <a:latin typeface="Times New Roman" panose="02020603050405020304" pitchFamily="18" charset="0"/>
              <a:ea typeface="Calibri" panose="020F0502020204030204" pitchFamily="34" charset="0"/>
            </a:endParaRPr>
          </a:p>
          <a:p>
            <a:r>
              <a:rPr lang="en-US" sz="1800" dirty="0">
                <a:solidFill>
                  <a:srgbClr val="000000"/>
                </a:solidFill>
                <a:effectLst/>
                <a:latin typeface="Times New Roman" panose="02020603050405020304" pitchFamily="18" charset="0"/>
                <a:ea typeface="Calibri" panose="020F0502020204030204" pitchFamily="34" charset="0"/>
              </a:rPr>
              <a:t>As per the requirement, REP which is lower in hierarchy is authorized to access only the data </a:t>
            </a:r>
            <a:r>
              <a:rPr lang="en-US" sz="1800" dirty="0" err="1">
                <a:solidFill>
                  <a:srgbClr val="000000"/>
                </a:solidFill>
                <a:effectLst/>
                <a:latin typeface="Times New Roman" panose="02020603050405020304" pitchFamily="18" charset="0"/>
                <a:ea typeface="Calibri" panose="020F0502020204030204" pitchFamily="34" charset="0"/>
              </a:rPr>
              <a:t>whcoh</a:t>
            </a:r>
            <a:r>
              <a:rPr lang="en-US" sz="1800" dirty="0">
                <a:solidFill>
                  <a:srgbClr val="000000"/>
                </a:solidFill>
                <a:effectLst/>
                <a:latin typeface="Times New Roman" panose="02020603050405020304" pitchFamily="18" charset="0"/>
                <a:ea typeface="Calibri" panose="020F0502020204030204" pitchFamily="34" charset="0"/>
              </a:rPr>
              <a:t> belongs to CRID 2*.</a:t>
            </a:r>
          </a:p>
          <a:p>
            <a:endParaRPr lang="en-US" sz="1800" dirty="0">
              <a:solidFill>
                <a:srgbClr val="000000"/>
              </a:solidFill>
              <a:effectLst/>
              <a:latin typeface="Times New Roman" panose="02020603050405020304" pitchFamily="18" charset="0"/>
              <a:ea typeface="Calibri" panose="020F0502020204030204" pitchFamily="34" charset="0"/>
            </a:endParaRPr>
          </a:p>
          <a:p>
            <a:r>
              <a:rPr lang="en-US" sz="1800" dirty="0">
                <a:solidFill>
                  <a:srgbClr val="000000"/>
                </a:solidFill>
                <a:effectLst/>
                <a:latin typeface="Times New Roman" panose="02020603050405020304" pitchFamily="18" charset="0"/>
                <a:ea typeface="Calibri" panose="020F0502020204030204" pitchFamily="34" charset="0"/>
              </a:rPr>
              <a:t>FLM superior in hierarchy to the REP should be authorized to access 2* and 3* as well but not the T* CRID data.</a:t>
            </a:r>
          </a:p>
          <a:p>
            <a:endParaRPr lang="en-US" dirty="0">
              <a:solidFill>
                <a:srgbClr val="000000"/>
              </a:solidFill>
              <a:latin typeface="Times New Roman" panose="02020603050405020304" pitchFamily="18" charset="0"/>
              <a:ea typeface="Calibri" panose="020F0502020204030204" pitchFamily="34" charset="0"/>
            </a:endParaRPr>
          </a:p>
          <a:p>
            <a:r>
              <a:rPr lang="en-US" sz="1800"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OPS the top most in hierarchy should have access to all the data in Customer CRID table.</a:t>
            </a:r>
            <a:endParaRPr lang="en-US" sz="1800" dirty="0">
              <a:effectLst/>
              <a:latin typeface="Calibri" panose="020F0502020204030204" pitchFamily="34" charset="0"/>
              <a:ea typeface="Calibri" panose="020F0502020204030204" pitchFamily="34" charset="0"/>
              <a:cs typeface="Mangal" panose="02040503050203030202" pitchFamily="18" charset="0"/>
            </a:endParaRPr>
          </a:p>
          <a:p>
            <a:endParaRPr lang="en-US" dirty="0"/>
          </a:p>
        </p:txBody>
      </p:sp>
      <p:graphicFrame>
        <p:nvGraphicFramePr>
          <p:cNvPr id="9" name="Object 8">
            <a:extLst>
              <a:ext uri="{FF2B5EF4-FFF2-40B4-BE49-F238E27FC236}">
                <a16:creationId xmlns:a16="http://schemas.microsoft.com/office/drawing/2014/main" id="{243D5432-1B59-C550-434A-191EEB865379}"/>
              </a:ext>
            </a:extLst>
          </p:cNvPr>
          <p:cNvGraphicFramePr>
            <a:graphicFrameLocks noChangeAspect="1"/>
          </p:cNvGraphicFramePr>
          <p:nvPr/>
        </p:nvGraphicFramePr>
        <p:xfrm>
          <a:off x="5777948" y="5803071"/>
          <a:ext cx="914400" cy="806450"/>
        </p:xfrm>
        <a:graphic>
          <a:graphicData uri="http://schemas.openxmlformats.org/presentationml/2006/ole">
            <mc:AlternateContent xmlns:mc="http://schemas.openxmlformats.org/markup-compatibility/2006">
              <mc:Choice xmlns:v="urn:schemas-microsoft-com:vml" Requires="v">
                <p:oleObj name="Document" showAsIcon="1" r:id="rId3" imgW="914400" imgH="806400" progId="Word.Document.12">
                  <p:embed/>
                </p:oleObj>
              </mc:Choice>
              <mc:Fallback>
                <p:oleObj name="Document" showAsIcon="1" r:id="rId3" imgW="914400" imgH="806400" progId="Word.Document.12">
                  <p:embed/>
                  <p:pic>
                    <p:nvPicPr>
                      <p:cNvPr id="9" name="Object 8">
                        <a:extLst>
                          <a:ext uri="{FF2B5EF4-FFF2-40B4-BE49-F238E27FC236}">
                            <a16:creationId xmlns:a16="http://schemas.microsoft.com/office/drawing/2014/main" id="{243D5432-1B59-C550-434A-191EEB865379}"/>
                          </a:ext>
                        </a:extLst>
                      </p:cNvPr>
                      <p:cNvPicPr/>
                      <p:nvPr/>
                    </p:nvPicPr>
                    <p:blipFill>
                      <a:blip r:embed="rId4"/>
                      <a:stretch>
                        <a:fillRect/>
                      </a:stretch>
                    </p:blipFill>
                    <p:spPr>
                      <a:xfrm>
                        <a:off x="5777948" y="5803071"/>
                        <a:ext cx="914400" cy="806450"/>
                      </a:xfrm>
                      <a:prstGeom prst="rect">
                        <a:avLst/>
                      </a:prstGeom>
                    </p:spPr>
                  </p:pic>
                </p:oleObj>
              </mc:Fallback>
            </mc:AlternateContent>
          </a:graphicData>
        </a:graphic>
      </p:graphicFrame>
    </p:spTree>
    <p:extLst>
      <p:ext uri="{BB962C8B-B14F-4D97-AF65-F5344CB8AC3E}">
        <p14:creationId xmlns:p14="http://schemas.microsoft.com/office/powerpoint/2010/main" val="20838322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AB5316-DF70-49C2-84D9-6BBEA4AB1855}"/>
              </a:ext>
            </a:extLst>
          </p:cNvPr>
          <p:cNvSpPr>
            <a:spLocks noGrp="1"/>
          </p:cNvSpPr>
          <p:nvPr>
            <p:ph idx="1"/>
          </p:nvPr>
        </p:nvSpPr>
        <p:spPr/>
        <p:txBody>
          <a:bodyPr/>
          <a:lstStyle/>
          <a:p>
            <a:pPr marL="0" indent="0">
              <a:buNone/>
            </a:pPr>
            <a:endParaRPr lang="en-US" dirty="0"/>
          </a:p>
          <a:p>
            <a:pPr marL="0" indent="0">
              <a:buNone/>
            </a:pPr>
            <a:endParaRPr lang="en-US" dirty="0"/>
          </a:p>
          <a:p>
            <a:pPr marL="0" indent="0">
              <a:buNone/>
            </a:pPr>
            <a:endParaRPr lang="en-US" dirty="0"/>
          </a:p>
          <a:p>
            <a:pPr marL="0" indent="0">
              <a:buNone/>
            </a:pPr>
            <a:r>
              <a:rPr lang="en-US" dirty="0"/>
              <a:t>				</a:t>
            </a:r>
            <a:r>
              <a:rPr lang="en-US" sz="4500" dirty="0">
                <a:solidFill>
                  <a:srgbClr val="00B0F0"/>
                </a:solidFill>
              </a:rPr>
              <a:t>	THANKS</a:t>
            </a:r>
          </a:p>
        </p:txBody>
      </p:sp>
    </p:spTree>
    <p:extLst>
      <p:ext uri="{BB962C8B-B14F-4D97-AF65-F5344CB8AC3E}">
        <p14:creationId xmlns:p14="http://schemas.microsoft.com/office/powerpoint/2010/main" val="13855538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18BCA69-CA0D-48C7-849D-A8D3736EC105}"/>
              </a:ext>
            </a:extLst>
          </p:cNvPr>
          <p:cNvSpPr txBox="1"/>
          <p:nvPr/>
        </p:nvSpPr>
        <p:spPr>
          <a:xfrm>
            <a:off x="345384" y="342756"/>
            <a:ext cx="11203886" cy="646331"/>
          </a:xfrm>
          <a:prstGeom prst="rect">
            <a:avLst/>
          </a:prstGeom>
          <a:noFill/>
        </p:spPr>
        <p:txBody>
          <a:bodyPr wrap="square">
            <a:spAutoFit/>
          </a:bodyPr>
          <a:lstStyle/>
          <a:p>
            <a:r>
              <a:rPr lang="en-US" sz="1800" dirty="0">
                <a:effectLst/>
                <a:latin typeface="Times New Roman" panose="02020603050405020304" pitchFamily="18" charset="0"/>
                <a:ea typeface="Times New Roman" panose="02020603050405020304" pitchFamily="18" charset="0"/>
              </a:rPr>
              <a:t>Second, Reorganize the data in each partition to make it columnar i.e. Column values in partition are stored </a:t>
            </a:r>
            <a:r>
              <a:rPr lang="en-US" sz="1800" dirty="0" err="1">
                <a:effectLst/>
                <a:latin typeface="Times New Roman" panose="02020603050405020304" pitchFamily="18" charset="0"/>
                <a:ea typeface="Times New Roman" panose="02020603050405020304" pitchFamily="18" charset="0"/>
              </a:rPr>
              <a:t>together.Also</a:t>
            </a:r>
            <a:r>
              <a:rPr lang="en-US" sz="1800" dirty="0">
                <a:effectLst/>
                <a:latin typeface="Times New Roman" panose="02020603050405020304" pitchFamily="18" charset="0"/>
                <a:ea typeface="Times New Roman" panose="02020603050405020304" pitchFamily="18" charset="0"/>
              </a:rPr>
              <a:t> compres</a:t>
            </a:r>
            <a:r>
              <a:rPr lang="en-US" dirty="0">
                <a:latin typeface="Times New Roman" panose="02020603050405020304" pitchFamily="18" charset="0"/>
                <a:ea typeface="Times New Roman" panose="02020603050405020304" pitchFamily="18" charset="0"/>
              </a:rPr>
              <a:t>s the data automatically.</a:t>
            </a:r>
            <a:endParaRPr lang="en-US" dirty="0"/>
          </a:p>
        </p:txBody>
      </p:sp>
      <p:pic>
        <p:nvPicPr>
          <p:cNvPr id="2050" name="Picture 1">
            <a:extLst>
              <a:ext uri="{FF2B5EF4-FFF2-40B4-BE49-F238E27FC236}">
                <a16:creationId xmlns:a16="http://schemas.microsoft.com/office/drawing/2014/main" id="{BD12C4D4-71D0-4E10-9CE9-F5234850D6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8245" y="1187520"/>
            <a:ext cx="8663746" cy="140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4">
            <a:extLst>
              <a:ext uri="{FF2B5EF4-FFF2-40B4-BE49-F238E27FC236}">
                <a16:creationId xmlns:a16="http://schemas.microsoft.com/office/drawing/2014/main" id="{B22EDF00-C34D-4D52-809B-4528ADE09C5E}"/>
              </a:ext>
            </a:extLst>
          </p:cNvPr>
          <p:cNvSpPr>
            <a:spLocks noChangeArrowheads="1"/>
          </p:cNvSpPr>
          <p:nvPr/>
        </p:nvSpPr>
        <p:spPr bwMode="auto">
          <a:xfrm>
            <a:off x="419342" y="2892624"/>
            <a:ext cx="27407583" cy="6155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Finally, they add header to each partition,whch contains offset and length of each column stored within partition</a:t>
            </a:r>
            <a:r>
              <a:rPr kumimoji="0" lang="en-US" altLang="en-US" sz="1100" b="0" i="0" u="none" strike="noStrike" cap="none" normalizeH="0" baseline="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051" name="Picture 1">
            <a:extLst>
              <a:ext uri="{FF2B5EF4-FFF2-40B4-BE49-F238E27FC236}">
                <a16:creationId xmlns:a16="http://schemas.microsoft.com/office/drawing/2014/main" id="{AE4C9B21-A3A2-418C-8E79-2BB202BEA0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5921" y="3657599"/>
            <a:ext cx="9064487" cy="2126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84503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8AE3DA-922B-6913-8354-17AC3089E87E}"/>
              </a:ext>
            </a:extLst>
          </p:cNvPr>
          <p:cNvSpPr txBox="1"/>
          <p:nvPr/>
        </p:nvSpPr>
        <p:spPr>
          <a:xfrm>
            <a:off x="782705" y="721091"/>
            <a:ext cx="10498207" cy="646331"/>
          </a:xfrm>
          <a:prstGeom prst="rect">
            <a:avLst/>
          </a:prstGeom>
          <a:noFill/>
        </p:spPr>
        <p:txBody>
          <a:bodyPr wrap="square">
            <a:spAutoFit/>
          </a:bodyPr>
          <a:lstStyle/>
          <a:p>
            <a:r>
              <a:rPr lang="en-US" sz="1800" dirty="0">
                <a:effectLst/>
                <a:latin typeface="Times New Roman" panose="02020603050405020304" pitchFamily="18" charset="0"/>
                <a:ea typeface="Times New Roman" panose="02020603050405020304" pitchFamily="18" charset="0"/>
              </a:rPr>
              <a:t>Finally, these micro partitions stored on S3 in the form of immutable files while other statistics and information about these partitions are stored at cloud service layer</a:t>
            </a:r>
            <a:endParaRPr lang="en-US" dirty="0"/>
          </a:p>
        </p:txBody>
      </p:sp>
      <p:sp>
        <p:nvSpPr>
          <p:cNvPr id="7" name="TextBox 6">
            <a:extLst>
              <a:ext uri="{FF2B5EF4-FFF2-40B4-BE49-F238E27FC236}">
                <a16:creationId xmlns:a16="http://schemas.microsoft.com/office/drawing/2014/main" id="{B68838B3-CD74-8B58-FA5A-F24AD09C8CBC}"/>
              </a:ext>
            </a:extLst>
          </p:cNvPr>
          <p:cNvSpPr txBox="1"/>
          <p:nvPr/>
        </p:nvSpPr>
        <p:spPr>
          <a:xfrm>
            <a:off x="782704" y="1923726"/>
            <a:ext cx="10498207" cy="646331"/>
          </a:xfrm>
          <a:prstGeom prst="rect">
            <a:avLst/>
          </a:prstGeom>
          <a:noFill/>
        </p:spPr>
        <p:txBody>
          <a:bodyPr wrap="square">
            <a:spAutoFit/>
          </a:bodyPr>
          <a:lstStyle/>
          <a:p>
            <a:r>
              <a:rPr lang="en-US" sz="1800" b="1" dirty="0">
                <a:effectLst/>
                <a:latin typeface="Times New Roman" panose="02020603050405020304" pitchFamily="18" charset="0"/>
                <a:ea typeface="Times New Roman" panose="02020603050405020304" pitchFamily="18" charset="0"/>
              </a:rPr>
              <a:t>Note: While loading the data into </a:t>
            </a:r>
            <a:r>
              <a:rPr lang="en-US" sz="1800" b="1" dirty="0" err="1">
                <a:effectLst/>
                <a:latin typeface="Times New Roman" panose="02020603050405020304" pitchFamily="18" charset="0"/>
                <a:ea typeface="Times New Roman" panose="02020603050405020304" pitchFamily="18" charset="0"/>
              </a:rPr>
              <a:t>table,Snowflake</a:t>
            </a:r>
            <a:r>
              <a:rPr lang="en-US" sz="1800" b="1" dirty="0">
                <a:effectLst/>
                <a:latin typeface="Times New Roman" panose="02020603050405020304" pitchFamily="18" charset="0"/>
                <a:ea typeface="Times New Roman" panose="02020603050405020304" pitchFamily="18" charset="0"/>
              </a:rPr>
              <a:t> does not  reorganize the micro </a:t>
            </a:r>
            <a:r>
              <a:rPr lang="en-US" sz="1800" b="1" dirty="0" err="1">
                <a:effectLst/>
                <a:latin typeface="Times New Roman" panose="02020603050405020304" pitchFamily="18" charset="0"/>
                <a:ea typeface="Times New Roman" panose="02020603050405020304" pitchFamily="18" charset="0"/>
              </a:rPr>
              <a:t>partitions,once</a:t>
            </a:r>
            <a:r>
              <a:rPr lang="en-US" sz="1800" b="1" dirty="0">
                <a:effectLst/>
                <a:latin typeface="Times New Roman" panose="02020603050405020304" pitchFamily="18" charset="0"/>
                <a:ea typeface="Times New Roman" panose="02020603050405020304" pitchFamily="18" charset="0"/>
              </a:rPr>
              <a:t> the data load completed snowflake </a:t>
            </a:r>
            <a:r>
              <a:rPr lang="en-US" sz="1800" b="1" dirty="0" err="1">
                <a:effectLst/>
                <a:latin typeface="Times New Roman" panose="02020603050405020304" pitchFamily="18" charset="0"/>
                <a:ea typeface="Times New Roman" panose="02020603050405020304" pitchFamily="18" charset="0"/>
              </a:rPr>
              <a:t>rorganized</a:t>
            </a:r>
            <a:r>
              <a:rPr lang="en-US" sz="1800" b="1" dirty="0">
                <a:effectLst/>
                <a:latin typeface="Times New Roman" panose="02020603050405020304" pitchFamily="18" charset="0"/>
                <a:ea typeface="Times New Roman" panose="02020603050405020304" pitchFamily="18" charset="0"/>
              </a:rPr>
              <a:t> the micro partitions</a:t>
            </a:r>
            <a:endParaRPr lang="en-US" dirty="0"/>
          </a:p>
        </p:txBody>
      </p:sp>
    </p:spTree>
    <p:extLst>
      <p:ext uri="{BB962C8B-B14F-4D97-AF65-F5344CB8AC3E}">
        <p14:creationId xmlns:p14="http://schemas.microsoft.com/office/powerpoint/2010/main" val="74483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5C83D03-4C46-45D9-8CD6-189D0AFD6BD1}"/>
              </a:ext>
            </a:extLst>
          </p:cNvPr>
          <p:cNvPicPr>
            <a:picLocks noChangeAspect="1"/>
          </p:cNvPicPr>
          <p:nvPr/>
        </p:nvPicPr>
        <p:blipFill>
          <a:blip r:embed="rId2"/>
          <a:stretch>
            <a:fillRect/>
          </a:stretch>
        </p:blipFill>
        <p:spPr>
          <a:xfrm>
            <a:off x="1021413" y="880707"/>
            <a:ext cx="9514507" cy="5467520"/>
          </a:xfrm>
          <a:prstGeom prst="rect">
            <a:avLst/>
          </a:prstGeom>
        </p:spPr>
      </p:pic>
    </p:spTree>
    <p:extLst>
      <p:ext uri="{BB962C8B-B14F-4D97-AF65-F5344CB8AC3E}">
        <p14:creationId xmlns:p14="http://schemas.microsoft.com/office/powerpoint/2010/main" val="30620465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A4B1506-4E33-49C1-B61D-738F46BA6246}"/>
              </a:ext>
            </a:extLst>
          </p:cNvPr>
          <p:cNvSpPr txBox="1"/>
          <p:nvPr/>
        </p:nvSpPr>
        <p:spPr>
          <a:xfrm>
            <a:off x="534227" y="251820"/>
            <a:ext cx="11114433" cy="2061077"/>
          </a:xfrm>
          <a:prstGeom prst="rect">
            <a:avLst/>
          </a:prstGeom>
          <a:noFill/>
        </p:spPr>
        <p:txBody>
          <a:bodyPr wrap="square">
            <a:spAutoFit/>
          </a:bodyPr>
          <a:lstStyle/>
          <a:p>
            <a:pPr lvl="0">
              <a:lnSpc>
                <a:spcPct val="107000"/>
              </a:lnSpc>
              <a:spcBef>
                <a:spcPts val="0"/>
              </a:spcBef>
            </a:pPr>
            <a:r>
              <a:rPr lang="en-US" b="1" dirty="0">
                <a:solidFill>
                  <a:srgbClr val="105780"/>
                </a:solidFill>
                <a:latin typeface="Times New Roman" panose="02020603050405020304" pitchFamily="18" charset="0"/>
                <a:cs typeface="Times New Roman" panose="02020603050405020304" pitchFamily="18" charset="0"/>
              </a:rPr>
              <a:t>During the Query processing:</a:t>
            </a:r>
          </a:p>
          <a:p>
            <a:pPr marL="342900" marR="0" lvl="0" indent="-342900">
              <a:lnSpc>
                <a:spcPct val="107000"/>
              </a:lnSpc>
              <a:spcBef>
                <a:spcPts val="0"/>
              </a:spcBef>
              <a:spcAft>
                <a:spcPts val="80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Nodes will first download the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tablefile</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header from all the table files.</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Based on the metadata information in the header file, Micro partitions are scanned, and  this allows the first level of partition pruning</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In next step read the micro partition header and read the desired columns and this allows the second level of column pruning</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CED2C6FC-4743-4D8C-BF9F-1FB0A84F0419}"/>
              </a:ext>
            </a:extLst>
          </p:cNvPr>
          <p:cNvPicPr>
            <a:picLocks noChangeAspect="1"/>
          </p:cNvPicPr>
          <p:nvPr/>
        </p:nvPicPr>
        <p:blipFill>
          <a:blip r:embed="rId2"/>
          <a:stretch>
            <a:fillRect/>
          </a:stretch>
        </p:blipFill>
        <p:spPr>
          <a:xfrm>
            <a:off x="250265" y="2345814"/>
            <a:ext cx="9350936" cy="4293253"/>
          </a:xfrm>
          <a:prstGeom prst="rect">
            <a:avLst/>
          </a:prstGeom>
        </p:spPr>
      </p:pic>
    </p:spTree>
    <p:extLst>
      <p:ext uri="{BB962C8B-B14F-4D97-AF65-F5344CB8AC3E}">
        <p14:creationId xmlns:p14="http://schemas.microsoft.com/office/powerpoint/2010/main" val="18322681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4720D4D-8427-4205-BE52-11F9A98BB52D}"/>
              </a:ext>
            </a:extLst>
          </p:cNvPr>
          <p:cNvSpPr txBox="1"/>
          <p:nvPr/>
        </p:nvSpPr>
        <p:spPr>
          <a:xfrm>
            <a:off x="583923" y="661457"/>
            <a:ext cx="11174067" cy="1200329"/>
          </a:xfrm>
          <a:prstGeom prst="rect">
            <a:avLst/>
          </a:prstGeom>
          <a:noFill/>
        </p:spPr>
        <p:txBody>
          <a:bodyPr wrap="square">
            <a:spAutoFit/>
          </a:bodyPr>
          <a:lstStyle/>
          <a:p>
            <a:r>
              <a:rPr lang="en-US" sz="2000" b="1" dirty="0">
                <a:solidFill>
                  <a:srgbClr val="105780"/>
                </a:solidFill>
                <a:latin typeface="Times New Roman" panose="02020603050405020304" pitchFamily="18" charset="0"/>
                <a:ea typeface="+mn-ea"/>
                <a:cs typeface="Times New Roman" panose="02020603050405020304" pitchFamily="18" charset="0"/>
              </a:rPr>
              <a:t>Clustering: </a:t>
            </a:r>
          </a:p>
          <a:p>
            <a:endParaRPr lang="en-US" sz="1600" b="1" dirty="0">
              <a:solidFill>
                <a:srgbClr val="105780"/>
              </a:solidFill>
              <a:effectLst/>
              <a:latin typeface="Times New Roman" panose="02020603050405020304" pitchFamily="18" charset="0"/>
              <a:cs typeface="Times New Roman" panose="02020603050405020304" pitchFamily="18" charset="0"/>
            </a:endParaRPr>
          </a:p>
          <a:p>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Snowflake supports the idea of Cluster Keys, </a:t>
            </a:r>
            <a:r>
              <a:rPr lang="en-US"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Used to help keep all frequently accessed data in the same micro-partition for faster retrieval.</a:t>
            </a:r>
            <a:endParaRPr lang="en-US" dirty="0"/>
          </a:p>
        </p:txBody>
      </p:sp>
      <p:sp>
        <p:nvSpPr>
          <p:cNvPr id="7" name="TextBox 6">
            <a:extLst>
              <a:ext uri="{FF2B5EF4-FFF2-40B4-BE49-F238E27FC236}">
                <a16:creationId xmlns:a16="http://schemas.microsoft.com/office/drawing/2014/main" id="{985CD2FA-AB27-4E21-A0CF-9920C78A92C7}"/>
              </a:ext>
            </a:extLst>
          </p:cNvPr>
          <p:cNvSpPr txBox="1"/>
          <p:nvPr/>
        </p:nvSpPr>
        <p:spPr>
          <a:xfrm>
            <a:off x="583923" y="2104288"/>
            <a:ext cx="10776503" cy="4511748"/>
          </a:xfrm>
          <a:prstGeom prst="rect">
            <a:avLst/>
          </a:prstGeom>
          <a:noFill/>
        </p:spPr>
        <p:txBody>
          <a:bodyPr wrap="square">
            <a:spAutoFit/>
          </a:bodyPr>
          <a:lstStyle/>
          <a:p>
            <a:r>
              <a:rPr lang="en-US" sz="1800" b="1" dirty="0">
                <a:solidFill>
                  <a:srgbClr val="105780"/>
                </a:solidFill>
                <a:latin typeface="Times New Roman" panose="02020603050405020304" pitchFamily="18" charset="0"/>
                <a:ea typeface="+mn-ea"/>
                <a:cs typeface="Times New Roman" panose="02020603050405020304" pitchFamily="18" charset="0"/>
              </a:rPr>
              <a:t>What is Snowflake Clustering Key?</a:t>
            </a:r>
            <a:br>
              <a:rPr lang="en-US" sz="1600" b="1" dirty="0">
                <a:effectLst/>
                <a:latin typeface="Calibri" panose="020F0502020204030204" pitchFamily="34" charset="0"/>
                <a:cs typeface="Times New Roman" panose="02020603050405020304" pitchFamily="18" charset="0"/>
              </a:rPr>
            </a:b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 clustering key is a subset of columns in a table that are explicitly used to co-locate the data in the table in the same micro-partition. This is useful for very large tables where query execution takes time.</a:t>
            </a:r>
            <a:b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br>
            <a:b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br>
            <a:b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US" sz="1600" dirty="0">
                <a:solidFill>
                  <a:srgbClr val="000000"/>
                </a:solidFill>
                <a:effectLst/>
                <a:highlight>
                  <a:srgbClr val="FFFF00"/>
                </a:highlight>
                <a:latin typeface="Times New Roman" panose="02020603050405020304" pitchFamily="18" charset="0"/>
                <a:ea typeface="Times New Roman" panose="02020603050405020304" pitchFamily="18" charset="0"/>
                <a:cs typeface="Times New Roman" panose="02020603050405020304" pitchFamily="18" charset="0"/>
              </a:rPr>
              <a:t>The more frequently a table is queried, the more benefit clustering provides. However, the more frequently a table changes, the more expensive it will be to keep it clustered</a:t>
            </a:r>
          </a:p>
          <a:p>
            <a:endParaRPr lang="en-US" sz="1600" dirty="0">
              <a:solidFill>
                <a:srgbClr val="000000"/>
              </a:solidFill>
              <a:highlight>
                <a:srgbClr val="FFFF00"/>
              </a:highlight>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600" dirty="0">
              <a:solidFill>
                <a:srgbClr val="000000"/>
              </a:solidFill>
              <a:effectLst/>
              <a:highlight>
                <a:srgbClr val="FFFF00"/>
              </a:highlight>
              <a:latin typeface="Times New Roman" panose="02020603050405020304" pitchFamily="18" charset="0"/>
              <a:ea typeface="Times New Roman" panose="02020603050405020304" pitchFamily="18" charset="0"/>
              <a:cs typeface="Times New Roman" panose="02020603050405020304" pitchFamily="18" charset="0"/>
            </a:endParaRPr>
          </a:p>
          <a:p>
            <a:r>
              <a:rPr lang="en-US" sz="1800" b="1" dirty="0">
                <a:effectLst/>
                <a:latin typeface="Times New Roman" panose="02020603050405020304" pitchFamily="18" charset="0"/>
                <a:ea typeface="Times New Roman" panose="02020603050405020304" pitchFamily="18" charset="0"/>
              </a:rPr>
              <a:t>In general, if a column (or expression) has higher cardinality, then maintaining clustering on that column is more expensive.</a:t>
            </a:r>
          </a:p>
          <a:p>
            <a:endParaRPr lang="en-US" b="1" dirty="0">
              <a:latin typeface="Times New Roman" panose="02020603050405020304" pitchFamily="18" charset="0"/>
              <a:ea typeface="Times New Roman" panose="02020603050405020304" pitchFamily="18" charset="0"/>
              <a:cs typeface="Times New Roman" panose="02020603050405020304" pitchFamily="18" charset="0"/>
            </a:endParaRPr>
          </a:p>
          <a:p>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Snowflake recommends a maximum of 3 or 4 columns (or expressions) per key. Adding more than 3-4 columns tends to increase costs more than benefits.</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br>
              <a:rPr lang="en-US" sz="1600" dirty="0">
                <a:effectLst/>
                <a:latin typeface="Calibri" panose="020F0502020204030204" pitchFamily="34" charset="0"/>
                <a:ea typeface="Times New Roman" panose="02020603050405020304" pitchFamily="18" charset="0"/>
                <a:cs typeface="Times New Roman" panose="02020603050405020304" pitchFamily="18" charset="0"/>
              </a:rPr>
            </a:br>
            <a:endParaRPr lang="en-US" dirty="0"/>
          </a:p>
        </p:txBody>
      </p:sp>
      <p:graphicFrame>
        <p:nvGraphicFramePr>
          <p:cNvPr id="3" name="Object 2">
            <a:extLst>
              <a:ext uri="{FF2B5EF4-FFF2-40B4-BE49-F238E27FC236}">
                <a16:creationId xmlns:a16="http://schemas.microsoft.com/office/drawing/2014/main" id="{D0F7505C-DE49-298B-1049-3119D1D94D61}"/>
              </a:ext>
            </a:extLst>
          </p:cNvPr>
          <p:cNvGraphicFramePr>
            <a:graphicFrameLocks noChangeAspect="1"/>
          </p:cNvGraphicFramePr>
          <p:nvPr>
            <p:extLst>
              <p:ext uri="{D42A27DB-BD31-4B8C-83A1-F6EECF244321}">
                <p14:modId xmlns:p14="http://schemas.microsoft.com/office/powerpoint/2010/main" val="2779205751"/>
              </p:ext>
            </p:extLst>
          </p:nvPr>
        </p:nvGraphicFramePr>
        <p:xfrm>
          <a:off x="912813" y="6089650"/>
          <a:ext cx="752475" cy="479425"/>
        </p:xfrm>
        <a:graphic>
          <a:graphicData uri="http://schemas.openxmlformats.org/presentationml/2006/ole">
            <mc:AlternateContent xmlns:mc="http://schemas.openxmlformats.org/markup-compatibility/2006">
              <mc:Choice xmlns:v="urn:schemas-microsoft-com:vml" Requires="v">
                <p:oleObj name="Packager Shell Object" showAsIcon="1" r:id="rId2" imgW="753120" imgH="478800" progId="Package">
                  <p:embed/>
                </p:oleObj>
              </mc:Choice>
              <mc:Fallback>
                <p:oleObj name="Packager Shell Object" showAsIcon="1" r:id="rId2" imgW="753120" imgH="478800" progId="Package">
                  <p:embed/>
                  <p:pic>
                    <p:nvPicPr>
                      <p:cNvPr id="0" name=""/>
                      <p:cNvPicPr/>
                      <p:nvPr/>
                    </p:nvPicPr>
                    <p:blipFill>
                      <a:blip r:embed="rId3"/>
                      <a:stretch>
                        <a:fillRect/>
                      </a:stretch>
                    </p:blipFill>
                    <p:spPr>
                      <a:xfrm>
                        <a:off x="912813" y="6089650"/>
                        <a:ext cx="752475" cy="479425"/>
                      </a:xfrm>
                      <a:prstGeom prst="rect">
                        <a:avLst/>
                      </a:prstGeom>
                    </p:spPr>
                  </p:pic>
                </p:oleObj>
              </mc:Fallback>
            </mc:AlternateContent>
          </a:graphicData>
        </a:graphic>
      </p:graphicFrame>
    </p:spTree>
    <p:extLst>
      <p:ext uri="{BB962C8B-B14F-4D97-AF65-F5344CB8AC3E}">
        <p14:creationId xmlns:p14="http://schemas.microsoft.com/office/powerpoint/2010/main" val="26684771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C44B5C5F-4837-47D3-824F-6D907F2D56FC}"/>
              </a:ext>
            </a:extLst>
          </p:cNvPr>
          <p:cNvSpPr/>
          <p:nvPr/>
        </p:nvSpPr>
        <p:spPr bwMode="auto">
          <a:xfrm>
            <a:off x="1" y="1"/>
            <a:ext cx="12192000" cy="6858000"/>
          </a:xfrm>
          <a:prstGeom prst="rect">
            <a:avLst/>
          </a:prstGeom>
          <a:gradFill flip="none" rotWithShape="1">
            <a:gsLst>
              <a:gs pos="0">
                <a:srgbClr val="29B5E8"/>
              </a:gs>
              <a:gs pos="100000">
                <a:srgbClr val="5BC5EC"/>
              </a:gs>
            </a:gsLst>
            <a:lin ang="0" scaled="1"/>
            <a:tileRect/>
          </a:gradFill>
          <a:ln>
            <a:noFill/>
            <a:headEnd type="none" w="med" len="med"/>
            <a:tailEnd type="none" w="med" len="med"/>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pic>
        <p:nvPicPr>
          <p:cNvPr id="4" name="Picture 3" descr="A screenshot of a cell phone&#10;&#10;Description automatically generated">
            <a:extLst>
              <a:ext uri="{FF2B5EF4-FFF2-40B4-BE49-F238E27FC236}">
                <a16:creationId xmlns:a16="http://schemas.microsoft.com/office/drawing/2014/main" id="{21149F01-F8F7-4535-AA25-117BF3CBEF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7775" y="7151914"/>
            <a:ext cx="10944225" cy="3886200"/>
          </a:xfrm>
          <a:prstGeom prst="rect">
            <a:avLst/>
          </a:prstGeom>
        </p:spPr>
      </p:pic>
      <p:grpSp>
        <p:nvGrpSpPr>
          <p:cNvPr id="5" name="Group 4">
            <a:extLst>
              <a:ext uri="{FF2B5EF4-FFF2-40B4-BE49-F238E27FC236}">
                <a16:creationId xmlns:a16="http://schemas.microsoft.com/office/drawing/2014/main" id="{D85FC30C-AD04-48E6-AE3E-2A01AAD097D9}"/>
              </a:ext>
            </a:extLst>
          </p:cNvPr>
          <p:cNvGrpSpPr/>
          <p:nvPr/>
        </p:nvGrpSpPr>
        <p:grpSpPr>
          <a:xfrm>
            <a:off x="211600" y="6489101"/>
            <a:ext cx="1827031" cy="274323"/>
            <a:chOff x="211600" y="6489101"/>
            <a:chExt cx="1827031" cy="274323"/>
          </a:xfrm>
        </p:grpSpPr>
        <p:sp>
          <p:nvSpPr>
            <p:cNvPr id="8" name="Google Shape;63;p14">
              <a:extLst>
                <a:ext uri="{FF2B5EF4-FFF2-40B4-BE49-F238E27FC236}">
                  <a16:creationId xmlns:a16="http://schemas.microsoft.com/office/drawing/2014/main" id="{2A1FEB17-F7FB-4F08-825D-B411C1668E46}"/>
                </a:ext>
              </a:extLst>
            </p:cNvPr>
            <p:cNvSpPr/>
            <p:nvPr/>
          </p:nvSpPr>
          <p:spPr>
            <a:xfrm>
              <a:off x="565331" y="6587037"/>
              <a:ext cx="1473300" cy="924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b="0" i="0" dirty="0">
                  <a:solidFill>
                    <a:schemeClr val="bg1"/>
                  </a:solidFill>
                  <a:latin typeface="Arial"/>
                  <a:ea typeface="Arial"/>
                  <a:cs typeface="Arial"/>
                  <a:sym typeface="Arial"/>
                </a:rPr>
                <a:t>© 2020 Snowflake Inc. All Rights Reserved</a:t>
              </a:r>
              <a:endParaRPr sz="600" dirty="0">
                <a:solidFill>
                  <a:schemeClr val="bg1"/>
                </a:solidFill>
                <a:latin typeface="Arial"/>
                <a:ea typeface="Arial"/>
                <a:cs typeface="Arial"/>
                <a:sym typeface="Arial"/>
              </a:endParaRPr>
            </a:p>
          </p:txBody>
        </p:sp>
        <p:pic>
          <p:nvPicPr>
            <p:cNvPr id="19" name="Google Shape;87;p6">
              <a:extLst>
                <a:ext uri="{FF2B5EF4-FFF2-40B4-BE49-F238E27FC236}">
                  <a16:creationId xmlns:a16="http://schemas.microsoft.com/office/drawing/2014/main" id="{8069A76D-8F99-4975-872A-74198C8828A6}"/>
                </a:ext>
              </a:extLst>
            </p:cNvPr>
            <p:cNvPicPr preferRelativeResize="0"/>
            <p:nvPr/>
          </p:nvPicPr>
          <p:blipFill rotWithShape="1">
            <a:blip r:embed="rId4">
              <a:alphaModFix/>
              <a:biLevel thresh="25000"/>
            </a:blip>
            <a:srcRect/>
            <a:stretch/>
          </p:blipFill>
          <p:spPr>
            <a:xfrm>
              <a:off x="211600" y="6489101"/>
              <a:ext cx="292611" cy="274323"/>
            </a:xfrm>
            <a:prstGeom prst="rect">
              <a:avLst/>
            </a:prstGeom>
            <a:noFill/>
            <a:ln>
              <a:noFill/>
            </a:ln>
          </p:spPr>
        </p:pic>
      </p:grpSp>
      <p:sp>
        <p:nvSpPr>
          <p:cNvPr id="20" name="TextBox 19">
            <a:extLst>
              <a:ext uri="{FF2B5EF4-FFF2-40B4-BE49-F238E27FC236}">
                <a16:creationId xmlns:a16="http://schemas.microsoft.com/office/drawing/2014/main" id="{F410F454-85F7-4C86-9CDD-D9AF445182C8}"/>
              </a:ext>
            </a:extLst>
          </p:cNvPr>
          <p:cNvSpPr txBox="1"/>
          <p:nvPr/>
        </p:nvSpPr>
        <p:spPr>
          <a:xfrm>
            <a:off x="360309" y="236988"/>
            <a:ext cx="8310162" cy="772519"/>
          </a:xfrm>
          <a:prstGeom prst="rect">
            <a:avLst/>
          </a:prstGeom>
          <a:noFill/>
        </p:spPr>
        <p:txBody>
          <a:bodyPr wrap="square" lIns="182880" tIns="146304" rIns="182880" bIns="146304" rtlCol="0" anchor="ctr">
            <a:spAutoFit/>
          </a:bodyPr>
          <a:lstStyle/>
          <a:p>
            <a:pPr>
              <a:lnSpc>
                <a:spcPct val="74000"/>
              </a:lnSpc>
              <a:spcAft>
                <a:spcPts val="600"/>
              </a:spcAft>
            </a:pPr>
            <a:r>
              <a:rPr lang="en-US" sz="4000" dirty="0">
                <a:solidFill>
                  <a:schemeClr val="bg1"/>
                </a:solidFill>
                <a:latin typeface="+mj-lt"/>
              </a:rPr>
              <a:t>TABLES AND CLUSTERING KEYS</a:t>
            </a:r>
          </a:p>
        </p:txBody>
      </p:sp>
      <p:grpSp>
        <p:nvGrpSpPr>
          <p:cNvPr id="2" name="Group 1">
            <a:extLst>
              <a:ext uri="{FF2B5EF4-FFF2-40B4-BE49-F238E27FC236}">
                <a16:creationId xmlns:a16="http://schemas.microsoft.com/office/drawing/2014/main" id="{0BE3EF33-3405-403C-8AC1-581A2A25B29A}"/>
              </a:ext>
            </a:extLst>
          </p:cNvPr>
          <p:cNvGrpSpPr/>
          <p:nvPr/>
        </p:nvGrpSpPr>
        <p:grpSpPr>
          <a:xfrm>
            <a:off x="565331" y="1363405"/>
            <a:ext cx="6027268" cy="4685912"/>
            <a:chOff x="565331" y="1363405"/>
            <a:chExt cx="6027268" cy="4685912"/>
          </a:xfrm>
        </p:grpSpPr>
        <p:sp>
          <p:nvSpPr>
            <p:cNvPr id="13" name="Rectangle: Rounded Corners 12">
              <a:extLst>
                <a:ext uri="{FF2B5EF4-FFF2-40B4-BE49-F238E27FC236}">
                  <a16:creationId xmlns:a16="http://schemas.microsoft.com/office/drawing/2014/main" id="{725A042B-A4B8-4D76-8F75-FF3C164941E3}"/>
                </a:ext>
              </a:extLst>
            </p:cNvPr>
            <p:cNvSpPr/>
            <p:nvPr/>
          </p:nvSpPr>
          <p:spPr>
            <a:xfrm>
              <a:off x="565334" y="1363405"/>
              <a:ext cx="6015083" cy="84946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BF0080E8-98AB-4E6A-8C06-93936FADFD54}"/>
                </a:ext>
              </a:extLst>
            </p:cNvPr>
            <p:cNvSpPr/>
            <p:nvPr/>
          </p:nvSpPr>
          <p:spPr>
            <a:xfrm>
              <a:off x="857962" y="1464969"/>
              <a:ext cx="5498450" cy="646331"/>
            </a:xfrm>
            <a:prstGeom prst="rect">
              <a:avLst/>
            </a:prstGeom>
          </p:spPr>
          <p:txBody>
            <a:bodyPr wrap="square" anchor="ctr">
              <a:spAutoFit/>
            </a:bodyPr>
            <a:lstStyle/>
            <a:p>
              <a:pPr lvl="0">
                <a:spcAft>
                  <a:spcPts val="4200"/>
                </a:spcAft>
                <a:defRPr/>
              </a:pPr>
              <a:r>
                <a:rPr lang="en-US" dirty="0">
                  <a:solidFill>
                    <a:srgbClr val="11567F"/>
                  </a:solidFill>
                  <a:ea typeface="Lato Semibold" panose="020F0502020204030203" pitchFamily="34" charset="0"/>
                  <a:cs typeface="Lato Semibold" panose="020F0502020204030203" pitchFamily="34" charset="0"/>
                </a:rPr>
                <a:t>All tables have a “natural” clustering based on ingestion order</a:t>
              </a:r>
            </a:p>
          </p:txBody>
        </p:sp>
        <p:sp>
          <p:nvSpPr>
            <p:cNvPr id="15" name="Rectangle 14">
              <a:extLst>
                <a:ext uri="{FF2B5EF4-FFF2-40B4-BE49-F238E27FC236}">
                  <a16:creationId xmlns:a16="http://schemas.microsoft.com/office/drawing/2014/main" id="{D4EEDA84-2EAB-4B4F-B8A7-54E509E4F1BD}"/>
                </a:ext>
              </a:extLst>
            </p:cNvPr>
            <p:cNvSpPr/>
            <p:nvPr/>
          </p:nvSpPr>
          <p:spPr>
            <a:xfrm>
              <a:off x="1094148" y="3309339"/>
              <a:ext cx="5443867" cy="535531"/>
            </a:xfrm>
            <a:prstGeom prst="rect">
              <a:avLst/>
            </a:prstGeom>
          </p:spPr>
          <p:txBody>
            <a:bodyPr wrap="square" anchor="t">
              <a:spAutoFit/>
            </a:bodyPr>
            <a:lstStyle/>
            <a:p>
              <a:pPr lvl="0">
                <a:lnSpc>
                  <a:spcPct val="90000"/>
                </a:lnSpc>
                <a:defRPr/>
              </a:pPr>
              <a:r>
                <a:rPr lang="en-US" sz="1600" dirty="0">
                  <a:solidFill>
                    <a:schemeClr val="bg1"/>
                  </a:solidFill>
                  <a:ea typeface="Lato Semibold" panose="020F0502020204030203" pitchFamily="34" charset="0"/>
                  <a:cs typeface="Lato Semibold" panose="020F0502020204030203" pitchFamily="34" charset="0"/>
                </a:rPr>
                <a:t>Clustering keys can be columns or expressions</a:t>
              </a:r>
            </a:p>
            <a:p>
              <a:pPr lvl="0">
                <a:lnSpc>
                  <a:spcPct val="90000"/>
                </a:lnSpc>
                <a:defRPr/>
              </a:pPr>
              <a:r>
                <a:rPr lang="en-US" sz="1600" dirty="0">
                  <a:solidFill>
                    <a:schemeClr val="bg1"/>
                  </a:solidFill>
                  <a:ea typeface="Lato Semibold" panose="020F0502020204030203" pitchFamily="34" charset="0"/>
                  <a:cs typeface="Lato Semibold" panose="020F0502020204030203" pitchFamily="34" charset="0"/>
                </a:rPr>
                <a:t>Use 1-3 keys maximum, in order of low to high cardinality</a:t>
              </a:r>
            </a:p>
          </p:txBody>
        </p:sp>
        <p:sp>
          <p:nvSpPr>
            <p:cNvPr id="16" name="Rectangle: Rounded Corners 15">
              <a:extLst>
                <a:ext uri="{FF2B5EF4-FFF2-40B4-BE49-F238E27FC236}">
                  <a16:creationId xmlns:a16="http://schemas.microsoft.com/office/drawing/2014/main" id="{4F498C2C-B93F-4E99-9DA8-89DFE90B5C75}"/>
                </a:ext>
              </a:extLst>
            </p:cNvPr>
            <p:cNvSpPr/>
            <p:nvPr/>
          </p:nvSpPr>
          <p:spPr>
            <a:xfrm>
              <a:off x="565331" y="2389732"/>
              <a:ext cx="6027268" cy="851669"/>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E1A05013-E515-42FD-91CD-A7D397122FBE}"/>
                </a:ext>
              </a:extLst>
            </p:cNvPr>
            <p:cNvSpPr/>
            <p:nvPr/>
          </p:nvSpPr>
          <p:spPr>
            <a:xfrm>
              <a:off x="857962" y="2498545"/>
              <a:ext cx="5498450" cy="646331"/>
            </a:xfrm>
            <a:prstGeom prst="rect">
              <a:avLst/>
            </a:prstGeom>
          </p:spPr>
          <p:txBody>
            <a:bodyPr wrap="square" anchor="ctr">
              <a:spAutoFit/>
            </a:bodyPr>
            <a:lstStyle/>
            <a:p>
              <a:pPr lvl="0">
                <a:spcAft>
                  <a:spcPts val="4200"/>
                </a:spcAft>
                <a:defRPr/>
              </a:pPr>
              <a:r>
                <a:rPr lang="en-US" dirty="0">
                  <a:solidFill>
                    <a:srgbClr val="11567F"/>
                  </a:solidFill>
                  <a:ea typeface="Lato Semibold" panose="020F0502020204030203" pitchFamily="34" charset="0"/>
                  <a:cs typeface="Lato Semibold" panose="020F0502020204030203" pitchFamily="34" charset="0"/>
                </a:rPr>
                <a:t>Natural clustering can be overridden by designating clustering keys</a:t>
              </a:r>
            </a:p>
          </p:txBody>
        </p:sp>
        <p:sp>
          <p:nvSpPr>
            <p:cNvPr id="22" name="Rectangle: Rounded Corners 21">
              <a:extLst>
                <a:ext uri="{FF2B5EF4-FFF2-40B4-BE49-F238E27FC236}">
                  <a16:creationId xmlns:a16="http://schemas.microsoft.com/office/drawing/2014/main" id="{C6B2B967-83F2-4D01-9895-EA96545DB714}"/>
                </a:ext>
              </a:extLst>
            </p:cNvPr>
            <p:cNvSpPr/>
            <p:nvPr/>
          </p:nvSpPr>
          <p:spPr>
            <a:xfrm>
              <a:off x="565331" y="4200239"/>
              <a:ext cx="6015083" cy="84946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7DADAB64-0255-49F3-9324-FA82AB34D6C2}"/>
                </a:ext>
              </a:extLst>
            </p:cNvPr>
            <p:cNvSpPr/>
            <p:nvPr/>
          </p:nvSpPr>
          <p:spPr>
            <a:xfrm>
              <a:off x="857962" y="4301803"/>
              <a:ext cx="4896279" cy="646331"/>
            </a:xfrm>
            <a:prstGeom prst="rect">
              <a:avLst/>
            </a:prstGeom>
          </p:spPr>
          <p:txBody>
            <a:bodyPr wrap="square" anchor="ctr">
              <a:spAutoFit/>
            </a:bodyPr>
            <a:lstStyle/>
            <a:p>
              <a:pPr lvl="0">
                <a:spcAft>
                  <a:spcPts val="4200"/>
                </a:spcAft>
                <a:defRPr/>
              </a:pPr>
              <a:r>
                <a:rPr lang="en-US" dirty="0">
                  <a:solidFill>
                    <a:srgbClr val="11567F"/>
                  </a:solidFill>
                  <a:ea typeface="Lato Semibold" panose="020F0502020204030203" pitchFamily="34" charset="0"/>
                  <a:cs typeface="Lato Semibold" panose="020F0502020204030203" pitchFamily="34" charset="0"/>
                </a:rPr>
                <a:t>After clustering, like data (by key) is co-located in the same micro-partitions</a:t>
              </a:r>
            </a:p>
          </p:txBody>
        </p:sp>
        <p:sp>
          <p:nvSpPr>
            <p:cNvPr id="18" name="Rectangle: Rounded Corners 17">
              <a:extLst>
                <a:ext uri="{FF2B5EF4-FFF2-40B4-BE49-F238E27FC236}">
                  <a16:creationId xmlns:a16="http://schemas.microsoft.com/office/drawing/2014/main" id="{21C3575C-FE5D-47B6-A398-96D8E5C86531}"/>
                </a:ext>
              </a:extLst>
            </p:cNvPr>
            <p:cNvSpPr/>
            <p:nvPr/>
          </p:nvSpPr>
          <p:spPr>
            <a:xfrm>
              <a:off x="565331" y="5199854"/>
              <a:ext cx="6015083" cy="84946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E48F1DFC-6D92-4285-B16C-701C382C70BA}"/>
                </a:ext>
              </a:extLst>
            </p:cNvPr>
            <p:cNvSpPr/>
            <p:nvPr/>
          </p:nvSpPr>
          <p:spPr>
            <a:xfrm>
              <a:off x="857962" y="5301418"/>
              <a:ext cx="4896279" cy="646331"/>
            </a:xfrm>
            <a:prstGeom prst="rect">
              <a:avLst/>
            </a:prstGeom>
          </p:spPr>
          <p:txBody>
            <a:bodyPr wrap="square" anchor="ctr">
              <a:spAutoFit/>
            </a:bodyPr>
            <a:lstStyle/>
            <a:p>
              <a:pPr lvl="0">
                <a:spcAft>
                  <a:spcPts val="4200"/>
                </a:spcAft>
                <a:defRPr/>
              </a:pPr>
              <a:r>
                <a:rPr lang="en-US" dirty="0">
                  <a:solidFill>
                    <a:srgbClr val="11567F"/>
                  </a:solidFill>
                  <a:ea typeface="Lato Semibold" panose="020F0502020204030203" pitchFamily="34" charset="0"/>
                  <a:cs typeface="Lato Semibold" panose="020F0502020204030203" pitchFamily="34" charset="0"/>
                </a:rPr>
                <a:t>Snowflake keeps the clustering order updated in the background, billed on a per-second basis</a:t>
              </a:r>
            </a:p>
          </p:txBody>
        </p:sp>
      </p:grpSp>
      <p:grpSp>
        <p:nvGrpSpPr>
          <p:cNvPr id="24" name="Group 23">
            <a:extLst>
              <a:ext uri="{FF2B5EF4-FFF2-40B4-BE49-F238E27FC236}">
                <a16:creationId xmlns:a16="http://schemas.microsoft.com/office/drawing/2014/main" id="{E3999C0D-E2B1-495F-A8E0-519A86D4D87D}"/>
              </a:ext>
            </a:extLst>
          </p:cNvPr>
          <p:cNvGrpSpPr/>
          <p:nvPr/>
        </p:nvGrpSpPr>
        <p:grpSpPr>
          <a:xfrm>
            <a:off x="12636521" y="1363405"/>
            <a:ext cx="6027268" cy="5065869"/>
            <a:chOff x="565331" y="1363405"/>
            <a:chExt cx="6027268" cy="5065869"/>
          </a:xfrm>
        </p:grpSpPr>
        <p:sp>
          <p:nvSpPr>
            <p:cNvPr id="25" name="Rectangle: Rounded Corners 24">
              <a:extLst>
                <a:ext uri="{FF2B5EF4-FFF2-40B4-BE49-F238E27FC236}">
                  <a16:creationId xmlns:a16="http://schemas.microsoft.com/office/drawing/2014/main" id="{F4FCB6B4-DE79-4614-89D1-8566C6A155D4}"/>
                </a:ext>
              </a:extLst>
            </p:cNvPr>
            <p:cNvSpPr/>
            <p:nvPr/>
          </p:nvSpPr>
          <p:spPr>
            <a:xfrm>
              <a:off x="565334" y="1363405"/>
              <a:ext cx="6015083" cy="84946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D286E4D5-7B96-485D-81BC-82D928EB2E84}"/>
                </a:ext>
              </a:extLst>
            </p:cNvPr>
            <p:cNvSpPr/>
            <p:nvPr/>
          </p:nvSpPr>
          <p:spPr>
            <a:xfrm>
              <a:off x="857962" y="1464969"/>
              <a:ext cx="4896279" cy="646331"/>
            </a:xfrm>
            <a:prstGeom prst="rect">
              <a:avLst/>
            </a:prstGeom>
          </p:spPr>
          <p:txBody>
            <a:bodyPr wrap="square" anchor="ctr">
              <a:spAutoFit/>
            </a:bodyPr>
            <a:lstStyle/>
            <a:p>
              <a:pPr lvl="0">
                <a:spcAft>
                  <a:spcPts val="4200"/>
                </a:spcAft>
                <a:defRPr/>
              </a:pPr>
              <a:r>
                <a:rPr lang="en-US" dirty="0">
                  <a:solidFill>
                    <a:srgbClr val="11567F"/>
                  </a:solidFill>
                  <a:ea typeface="Lato Semibold" panose="020F0502020204030203" pitchFamily="34" charset="0"/>
                  <a:cs typeface="Lato Semibold" panose="020F0502020204030203" pitchFamily="34" charset="0"/>
                </a:rPr>
                <a:t>A single data load reads source data and writes it into some number of micro-partitions </a:t>
              </a:r>
            </a:p>
          </p:txBody>
        </p:sp>
        <p:sp>
          <p:nvSpPr>
            <p:cNvPr id="27" name="Rectangle 26">
              <a:extLst>
                <a:ext uri="{FF2B5EF4-FFF2-40B4-BE49-F238E27FC236}">
                  <a16:creationId xmlns:a16="http://schemas.microsoft.com/office/drawing/2014/main" id="{55C13686-59D6-4AFB-AAA8-D0156F35E7F1}"/>
                </a:ext>
              </a:extLst>
            </p:cNvPr>
            <p:cNvSpPr/>
            <p:nvPr/>
          </p:nvSpPr>
          <p:spPr>
            <a:xfrm>
              <a:off x="857962" y="4342549"/>
              <a:ext cx="5680054" cy="2086725"/>
            </a:xfrm>
            <a:prstGeom prst="rect">
              <a:avLst/>
            </a:prstGeom>
          </p:spPr>
          <p:txBody>
            <a:bodyPr wrap="square" anchor="t">
              <a:spAutoFit/>
            </a:bodyPr>
            <a:lstStyle/>
            <a:p>
              <a:pPr lvl="0">
                <a:lnSpc>
                  <a:spcPct val="90000"/>
                </a:lnSpc>
                <a:defRPr/>
              </a:pPr>
              <a:r>
                <a:rPr lang="en-US" sz="1600" dirty="0">
                  <a:solidFill>
                    <a:schemeClr val="bg1"/>
                  </a:solidFill>
                  <a:ea typeface="Lato Semibold" panose="020F0502020204030203" pitchFamily="34" charset="0"/>
                  <a:cs typeface="Lato Semibold" panose="020F0502020204030203" pitchFamily="34" charset="0"/>
                </a:rPr>
                <a:t>Source data contains rows from a specific day: that day's data will be in contiguous micro-partitions</a:t>
              </a:r>
            </a:p>
            <a:p>
              <a:pPr lvl="0">
                <a:lnSpc>
                  <a:spcPct val="90000"/>
                </a:lnSpc>
                <a:defRPr/>
              </a:pPr>
              <a:br>
                <a:rPr lang="en-US" sz="1600" dirty="0">
                  <a:solidFill>
                    <a:schemeClr val="bg1"/>
                  </a:solidFill>
                  <a:ea typeface="Lato Semibold" panose="020F0502020204030203" pitchFamily="34" charset="0"/>
                  <a:cs typeface="Lato Semibold" panose="020F0502020204030203" pitchFamily="34" charset="0"/>
                </a:rPr>
              </a:br>
              <a:r>
                <a:rPr lang="en-US" sz="1600" dirty="0">
                  <a:solidFill>
                    <a:schemeClr val="bg1"/>
                  </a:solidFill>
                  <a:ea typeface="Lato Semibold" panose="020F0502020204030203" pitchFamily="34" charset="0"/>
                  <a:cs typeface="Lato Semibold" panose="020F0502020204030203" pitchFamily="34" charset="0"/>
                </a:rPr>
                <a:t>Source data contains rows for a month or year:  those micro-partitions will have high/low values for dates within that month or year</a:t>
              </a:r>
            </a:p>
            <a:p>
              <a:pPr lvl="0">
                <a:lnSpc>
                  <a:spcPct val="90000"/>
                </a:lnSpc>
                <a:defRPr/>
              </a:pPr>
              <a:br>
                <a:rPr lang="en-US" sz="1600" dirty="0">
                  <a:solidFill>
                    <a:schemeClr val="bg1"/>
                  </a:solidFill>
                  <a:ea typeface="Lato Semibold" panose="020F0502020204030203" pitchFamily="34" charset="0"/>
                  <a:cs typeface="Lato Semibold" panose="020F0502020204030203" pitchFamily="34" charset="0"/>
                </a:rPr>
              </a:br>
              <a:r>
                <a:rPr lang="en-US" sz="1600" dirty="0">
                  <a:solidFill>
                    <a:schemeClr val="bg1"/>
                  </a:solidFill>
                  <a:ea typeface="Lato Semibold" panose="020F0502020204030203" pitchFamily="34" charset="0"/>
                  <a:cs typeface="Lato Semibold" panose="020F0502020204030203" pitchFamily="34" charset="0"/>
                </a:rPr>
                <a:t>Source data is ordered alphabetically on a "last name" column: contiguous micro-partitions will be in alphabetical order</a:t>
              </a:r>
            </a:p>
          </p:txBody>
        </p:sp>
        <p:sp>
          <p:nvSpPr>
            <p:cNvPr id="28" name="Rectangle: Rounded Corners 27">
              <a:extLst>
                <a:ext uri="{FF2B5EF4-FFF2-40B4-BE49-F238E27FC236}">
                  <a16:creationId xmlns:a16="http://schemas.microsoft.com/office/drawing/2014/main" id="{5C02311C-FD2E-4E52-A34F-534143C65164}"/>
                </a:ext>
              </a:extLst>
            </p:cNvPr>
            <p:cNvSpPr/>
            <p:nvPr/>
          </p:nvSpPr>
          <p:spPr>
            <a:xfrm>
              <a:off x="565331" y="2389732"/>
              <a:ext cx="6027268" cy="851669"/>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44979CEC-0377-4B9F-A398-23F61D1CCFB8}"/>
                </a:ext>
              </a:extLst>
            </p:cNvPr>
            <p:cNvSpPr/>
            <p:nvPr/>
          </p:nvSpPr>
          <p:spPr>
            <a:xfrm>
              <a:off x="857962" y="2498545"/>
              <a:ext cx="5498450" cy="646331"/>
            </a:xfrm>
            <a:prstGeom prst="rect">
              <a:avLst/>
            </a:prstGeom>
          </p:spPr>
          <p:txBody>
            <a:bodyPr wrap="square" anchor="ctr">
              <a:spAutoFit/>
            </a:bodyPr>
            <a:lstStyle/>
            <a:p>
              <a:pPr lvl="0">
                <a:spcAft>
                  <a:spcPts val="4200"/>
                </a:spcAft>
                <a:defRPr/>
              </a:pPr>
              <a:r>
                <a:rPr lang="en-US" dirty="0">
                  <a:solidFill>
                    <a:srgbClr val="11567F"/>
                  </a:solidFill>
                  <a:ea typeface="Lato Semibold" panose="020F0502020204030203" pitchFamily="34" charset="0"/>
                  <a:cs typeface="Lato Semibold" panose="020F0502020204030203" pitchFamily="34" charset="0"/>
                </a:rPr>
                <a:t>The source data organization determines what range of values are represented in the micro-partitions</a:t>
              </a:r>
            </a:p>
          </p:txBody>
        </p:sp>
        <p:sp>
          <p:nvSpPr>
            <p:cNvPr id="31" name="Rectangle: Rounded Corners 30">
              <a:extLst>
                <a:ext uri="{FF2B5EF4-FFF2-40B4-BE49-F238E27FC236}">
                  <a16:creationId xmlns:a16="http://schemas.microsoft.com/office/drawing/2014/main" id="{E8FFE6B2-612A-4C93-8F0E-AD8442CB2B52}"/>
                </a:ext>
              </a:extLst>
            </p:cNvPr>
            <p:cNvSpPr/>
            <p:nvPr/>
          </p:nvSpPr>
          <p:spPr>
            <a:xfrm>
              <a:off x="565331" y="3428167"/>
              <a:ext cx="6015083" cy="84946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2446C0BF-3A02-4851-8B07-9A6DE1ED8756}"/>
                </a:ext>
              </a:extLst>
            </p:cNvPr>
            <p:cNvSpPr/>
            <p:nvPr/>
          </p:nvSpPr>
          <p:spPr>
            <a:xfrm>
              <a:off x="857962" y="3529731"/>
              <a:ext cx="4896279" cy="646331"/>
            </a:xfrm>
            <a:prstGeom prst="rect">
              <a:avLst/>
            </a:prstGeom>
          </p:spPr>
          <p:txBody>
            <a:bodyPr wrap="square" anchor="ctr">
              <a:spAutoFit/>
            </a:bodyPr>
            <a:lstStyle/>
            <a:p>
              <a:pPr lvl="0">
                <a:spcAft>
                  <a:spcPts val="4200"/>
                </a:spcAft>
                <a:defRPr/>
              </a:pPr>
              <a:r>
                <a:rPr lang="en-US" dirty="0">
                  <a:solidFill>
                    <a:srgbClr val="11567F"/>
                  </a:solidFill>
                  <a:ea typeface="Lato Semibold" panose="020F0502020204030203" pitchFamily="34" charset="0"/>
                  <a:cs typeface="Lato Semibold" panose="020F0502020204030203" pitchFamily="34" charset="0"/>
                </a:rPr>
                <a:t>A single data load reads source data and writes it into some number of micro-partitions </a:t>
              </a:r>
            </a:p>
          </p:txBody>
        </p:sp>
      </p:grpSp>
      <p:grpSp>
        <p:nvGrpSpPr>
          <p:cNvPr id="33" name="Group 32">
            <a:extLst>
              <a:ext uri="{FF2B5EF4-FFF2-40B4-BE49-F238E27FC236}">
                <a16:creationId xmlns:a16="http://schemas.microsoft.com/office/drawing/2014/main" id="{F66D3F52-75B9-4460-A422-BD99D498DA3C}"/>
              </a:ext>
            </a:extLst>
          </p:cNvPr>
          <p:cNvGrpSpPr/>
          <p:nvPr/>
        </p:nvGrpSpPr>
        <p:grpSpPr>
          <a:xfrm>
            <a:off x="-7004786" y="1363405"/>
            <a:ext cx="6782525" cy="5128439"/>
            <a:chOff x="565331" y="1363405"/>
            <a:chExt cx="6782525" cy="5128439"/>
          </a:xfrm>
        </p:grpSpPr>
        <p:sp>
          <p:nvSpPr>
            <p:cNvPr id="34" name="Rectangle: Rounded Corners 33">
              <a:extLst>
                <a:ext uri="{FF2B5EF4-FFF2-40B4-BE49-F238E27FC236}">
                  <a16:creationId xmlns:a16="http://schemas.microsoft.com/office/drawing/2014/main" id="{F28BEF77-719E-4652-873F-19F2EFB7B66F}"/>
                </a:ext>
              </a:extLst>
            </p:cNvPr>
            <p:cNvSpPr/>
            <p:nvPr/>
          </p:nvSpPr>
          <p:spPr>
            <a:xfrm>
              <a:off x="565334" y="1363405"/>
              <a:ext cx="6015083" cy="67416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DC29DAE1-80B4-4BC3-9C09-41AE54CE0BC7}"/>
                </a:ext>
              </a:extLst>
            </p:cNvPr>
            <p:cNvSpPr/>
            <p:nvPr/>
          </p:nvSpPr>
          <p:spPr>
            <a:xfrm>
              <a:off x="857962" y="1472986"/>
              <a:ext cx="5498450" cy="400110"/>
            </a:xfrm>
            <a:prstGeom prst="rect">
              <a:avLst/>
            </a:prstGeom>
          </p:spPr>
          <p:txBody>
            <a:bodyPr wrap="square" anchor="ctr">
              <a:spAutoFit/>
            </a:bodyPr>
            <a:lstStyle/>
            <a:p>
              <a:pPr lvl="0">
                <a:spcAft>
                  <a:spcPts val="4200"/>
                </a:spcAft>
                <a:defRPr/>
              </a:pPr>
              <a:r>
                <a:rPr lang="en-US" sz="2000" dirty="0">
                  <a:solidFill>
                    <a:srgbClr val="11567F"/>
                  </a:solidFill>
                  <a:ea typeface="Lato Semibold" panose="020F0502020204030203" pitchFamily="34" charset="0"/>
                  <a:cs typeface="Lato Semibold" panose="020F0502020204030203" pitchFamily="34" charset="0"/>
                </a:rPr>
                <a:t>Clustering keys are not for every table!</a:t>
              </a:r>
            </a:p>
          </p:txBody>
        </p:sp>
        <p:sp>
          <p:nvSpPr>
            <p:cNvPr id="36" name="Rectangle 35">
              <a:extLst>
                <a:ext uri="{FF2B5EF4-FFF2-40B4-BE49-F238E27FC236}">
                  <a16:creationId xmlns:a16="http://schemas.microsoft.com/office/drawing/2014/main" id="{D5096BD8-B84F-4230-AFAC-AC061CADDC08}"/>
                </a:ext>
              </a:extLst>
            </p:cNvPr>
            <p:cNvSpPr/>
            <p:nvPr/>
          </p:nvSpPr>
          <p:spPr>
            <a:xfrm>
              <a:off x="857961" y="2123107"/>
              <a:ext cx="6489895" cy="1397306"/>
            </a:xfrm>
            <a:prstGeom prst="rect">
              <a:avLst/>
            </a:prstGeom>
          </p:spPr>
          <p:txBody>
            <a:bodyPr wrap="square" anchor="t">
              <a:spAutoFit/>
            </a:bodyPr>
            <a:lstStyle/>
            <a:p>
              <a:pPr lvl="0">
                <a:lnSpc>
                  <a:spcPct val="90000"/>
                </a:lnSpc>
                <a:spcAft>
                  <a:spcPts val="800"/>
                </a:spcAft>
                <a:defRPr/>
              </a:pPr>
              <a:r>
                <a:rPr lang="en-US" dirty="0">
                  <a:solidFill>
                    <a:schemeClr val="bg1"/>
                  </a:solidFill>
                  <a:ea typeface="Lato Semibold" panose="020F0502020204030203" pitchFamily="34" charset="0"/>
                  <a:cs typeface="Lato Semibold" panose="020F0502020204030203" pitchFamily="34" charset="0"/>
                </a:rPr>
                <a:t>Automatic clustering consumes credits</a:t>
              </a:r>
            </a:p>
            <a:p>
              <a:pPr lvl="0">
                <a:lnSpc>
                  <a:spcPct val="90000"/>
                </a:lnSpc>
                <a:spcAft>
                  <a:spcPts val="800"/>
                </a:spcAft>
                <a:defRPr/>
              </a:pPr>
              <a:r>
                <a:rPr lang="en-US" dirty="0">
                  <a:solidFill>
                    <a:schemeClr val="bg1"/>
                  </a:solidFill>
                  <a:ea typeface="Lato Semibold" panose="020F0502020204030203" pitchFamily="34" charset="0"/>
                  <a:cs typeface="Lato Semibold" panose="020F0502020204030203" pitchFamily="34" charset="0"/>
                </a:rPr>
                <a:t>Reclustering also increases storage costs</a:t>
              </a:r>
            </a:p>
            <a:p>
              <a:pPr lvl="0">
                <a:lnSpc>
                  <a:spcPct val="90000"/>
                </a:lnSpc>
                <a:spcAft>
                  <a:spcPts val="800"/>
                </a:spcAft>
                <a:defRPr/>
              </a:pPr>
              <a:r>
                <a:rPr lang="en-US" dirty="0">
                  <a:solidFill>
                    <a:schemeClr val="bg1"/>
                  </a:solidFill>
                  <a:ea typeface="Lato Semibold" panose="020F0502020204030203" pitchFamily="34" charset="0"/>
                  <a:cs typeface="Lato Semibold" panose="020F0502020204030203" pitchFamily="34" charset="0"/>
                </a:rPr>
                <a:t>Can be less expensive to add cluster key after loading the table </a:t>
              </a:r>
            </a:p>
            <a:p>
              <a:pPr lvl="0">
                <a:lnSpc>
                  <a:spcPct val="90000"/>
                </a:lnSpc>
                <a:spcAft>
                  <a:spcPts val="800"/>
                </a:spcAft>
                <a:defRPr/>
              </a:pPr>
              <a:r>
                <a:rPr lang="en-US" dirty="0">
                  <a:solidFill>
                    <a:schemeClr val="bg1"/>
                  </a:solidFill>
                  <a:ea typeface="Lato Semibold" panose="020F0502020204030203" pitchFamily="34" charset="0"/>
                  <a:cs typeface="Lato Semibold" panose="020F0502020204030203" pitchFamily="34" charset="0"/>
                </a:rPr>
                <a:t>Automatic Clustering can be disabled</a:t>
              </a:r>
            </a:p>
          </p:txBody>
        </p:sp>
        <p:sp>
          <p:nvSpPr>
            <p:cNvPr id="37" name="Rectangle: Rounded Corners 36">
              <a:extLst>
                <a:ext uri="{FF2B5EF4-FFF2-40B4-BE49-F238E27FC236}">
                  <a16:creationId xmlns:a16="http://schemas.microsoft.com/office/drawing/2014/main" id="{734AC98E-6B64-4DB0-80DC-D08B00D1C8A5}"/>
                </a:ext>
              </a:extLst>
            </p:cNvPr>
            <p:cNvSpPr/>
            <p:nvPr/>
          </p:nvSpPr>
          <p:spPr>
            <a:xfrm>
              <a:off x="565331" y="3593786"/>
              <a:ext cx="6015083" cy="67416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AED45344-1981-46BC-8EE7-47F25CD5316E}"/>
                </a:ext>
              </a:extLst>
            </p:cNvPr>
            <p:cNvSpPr/>
            <p:nvPr/>
          </p:nvSpPr>
          <p:spPr>
            <a:xfrm>
              <a:off x="857962" y="3757064"/>
              <a:ext cx="4896279" cy="400110"/>
            </a:xfrm>
            <a:prstGeom prst="rect">
              <a:avLst/>
            </a:prstGeom>
          </p:spPr>
          <p:txBody>
            <a:bodyPr wrap="square" anchor="ctr">
              <a:spAutoFit/>
            </a:bodyPr>
            <a:lstStyle/>
            <a:p>
              <a:pPr lvl="0">
                <a:spcAft>
                  <a:spcPts val="4200"/>
                </a:spcAft>
                <a:defRPr/>
              </a:pPr>
              <a:r>
                <a:rPr lang="en-US" sz="2000" dirty="0">
                  <a:solidFill>
                    <a:srgbClr val="11567F"/>
                  </a:solidFill>
                  <a:ea typeface="Lato Semibold" panose="020F0502020204030203" pitchFamily="34" charset="0"/>
                  <a:cs typeface="Lato Semibold" panose="020F0502020204030203" pitchFamily="34" charset="0"/>
                </a:rPr>
                <a:t>Good candidates for clustering keys:</a:t>
              </a:r>
            </a:p>
          </p:txBody>
        </p:sp>
        <p:sp>
          <p:nvSpPr>
            <p:cNvPr id="40" name="Rectangle 39">
              <a:extLst>
                <a:ext uri="{FF2B5EF4-FFF2-40B4-BE49-F238E27FC236}">
                  <a16:creationId xmlns:a16="http://schemas.microsoft.com/office/drawing/2014/main" id="{806D80D6-6C75-4B15-A286-0E099DA60CFF}"/>
                </a:ext>
              </a:extLst>
            </p:cNvPr>
            <p:cNvSpPr/>
            <p:nvPr/>
          </p:nvSpPr>
          <p:spPr>
            <a:xfrm>
              <a:off x="857961" y="4346641"/>
              <a:ext cx="5853082" cy="2145203"/>
            </a:xfrm>
            <a:prstGeom prst="rect">
              <a:avLst/>
            </a:prstGeom>
          </p:spPr>
          <p:txBody>
            <a:bodyPr wrap="square" anchor="t">
              <a:spAutoFit/>
            </a:bodyPr>
            <a:lstStyle/>
            <a:p>
              <a:pPr lvl="0">
                <a:lnSpc>
                  <a:spcPct val="90000"/>
                </a:lnSpc>
                <a:spcAft>
                  <a:spcPts val="1200"/>
                </a:spcAft>
                <a:defRPr/>
              </a:pPr>
              <a:r>
                <a:rPr lang="en-US" dirty="0">
                  <a:solidFill>
                    <a:schemeClr val="bg1"/>
                  </a:solidFill>
                  <a:ea typeface="Lato Semibold" panose="020F0502020204030203" pitchFamily="34" charset="0"/>
                  <a:cs typeface="Lato Semibold" panose="020F0502020204030203" pitchFamily="34" charset="0"/>
                </a:rPr>
                <a:t>Tables in the multi-terabyte range experience the most benefit from clustering (particularly if DML is performed regularly on these tables)</a:t>
              </a:r>
            </a:p>
            <a:p>
              <a:pPr lvl="0">
                <a:lnSpc>
                  <a:spcPct val="90000"/>
                </a:lnSpc>
                <a:spcAft>
                  <a:spcPts val="1200"/>
                </a:spcAft>
                <a:defRPr/>
              </a:pPr>
              <a:r>
                <a:rPr lang="en-US" dirty="0">
                  <a:solidFill>
                    <a:schemeClr val="bg1"/>
                  </a:solidFill>
                  <a:ea typeface="Lato Semibold" panose="020F0502020204030203" pitchFamily="34" charset="0"/>
                  <a:cs typeface="Lato Semibold" panose="020F0502020204030203" pitchFamily="34" charset="0"/>
                </a:rPr>
                <a:t>Tables that change infrequently are less expensive               to recluster</a:t>
              </a:r>
            </a:p>
            <a:p>
              <a:pPr lvl="0">
                <a:lnSpc>
                  <a:spcPct val="90000"/>
                </a:lnSpc>
                <a:spcAft>
                  <a:spcPts val="1200"/>
                </a:spcAft>
                <a:defRPr/>
              </a:pPr>
              <a:r>
                <a:rPr lang="en-US" dirty="0">
                  <a:solidFill>
                    <a:schemeClr val="bg1"/>
                  </a:solidFill>
                  <a:ea typeface="Lato Semibold" panose="020F0502020204030203" pitchFamily="34" charset="0"/>
                  <a:cs typeface="Lato Semibold" panose="020F0502020204030203" pitchFamily="34" charset="0"/>
                </a:rPr>
                <a:t>Tables whose query performance degrades noticeably over time</a:t>
              </a:r>
            </a:p>
          </p:txBody>
        </p:sp>
      </p:grpSp>
      <p:sp>
        <p:nvSpPr>
          <p:cNvPr id="39" name="Freeform: Shape 38">
            <a:extLst>
              <a:ext uri="{FF2B5EF4-FFF2-40B4-BE49-F238E27FC236}">
                <a16:creationId xmlns:a16="http://schemas.microsoft.com/office/drawing/2014/main" id="{AF7AC0A6-432F-41E0-8231-95E6D196E852}"/>
              </a:ext>
            </a:extLst>
          </p:cNvPr>
          <p:cNvSpPr/>
          <p:nvPr/>
        </p:nvSpPr>
        <p:spPr>
          <a:xfrm rot="19446345">
            <a:off x="5477923" y="36460"/>
            <a:ext cx="8565905" cy="7681101"/>
          </a:xfrm>
          <a:custGeom>
            <a:avLst/>
            <a:gdLst>
              <a:gd name="connsiteX0" fmla="*/ 5705526 w 8565905"/>
              <a:gd name="connsiteY0" fmla="*/ 0 h 7681101"/>
              <a:gd name="connsiteX1" fmla="*/ 8565905 w 8565905"/>
              <a:gd name="connsiteY1" fmla="*/ 2070133 h 7681101"/>
              <a:gd name="connsiteX2" fmla="*/ 4505100 w 8565905"/>
              <a:gd name="connsiteY2" fmla="*/ 7681101 h 7681101"/>
              <a:gd name="connsiteX3" fmla="*/ 0 w 8565905"/>
              <a:gd name="connsiteY3" fmla="*/ 4420641 h 7681101"/>
              <a:gd name="connsiteX4" fmla="*/ 39119 w 8565905"/>
              <a:gd name="connsiteY4" fmla="*/ 4350229 h 7681101"/>
              <a:gd name="connsiteX5" fmla="*/ 418724 w 8565905"/>
              <a:gd name="connsiteY5" fmla="*/ 3924662 h 7681101"/>
              <a:gd name="connsiteX6" fmla="*/ 5614082 w 8565905"/>
              <a:gd name="connsiteY6" fmla="*/ 58063 h 7681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65905" h="7681101">
                <a:moveTo>
                  <a:pt x="5705526" y="0"/>
                </a:moveTo>
                <a:lnTo>
                  <a:pt x="8565905" y="2070133"/>
                </a:lnTo>
                <a:lnTo>
                  <a:pt x="4505100" y="7681101"/>
                </a:lnTo>
                <a:lnTo>
                  <a:pt x="0" y="4420641"/>
                </a:lnTo>
                <a:lnTo>
                  <a:pt x="39119" y="4350229"/>
                </a:lnTo>
                <a:cubicBezTo>
                  <a:pt x="142328" y="4181087"/>
                  <a:pt x="269653" y="4035607"/>
                  <a:pt x="418724" y="3924662"/>
                </a:cubicBezTo>
                <a:cubicBezTo>
                  <a:pt x="2150510" y="2635796"/>
                  <a:pt x="3882295" y="1346931"/>
                  <a:pt x="5614082" y="58063"/>
                </a:cubicBezTo>
                <a:close/>
              </a:path>
            </a:pathLst>
          </a:custGeom>
          <a:gradFill>
            <a:gsLst>
              <a:gs pos="0">
                <a:srgbClr val="FCFCFC"/>
              </a:gs>
              <a:gs pos="100000">
                <a:schemeClr val="bg1">
                  <a:lumMod val="95000"/>
                </a:schemeClr>
              </a:gs>
            </a:gsLst>
            <a:lin ang="5400000" scaled="1"/>
          </a:gra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84009190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C44B5C5F-4837-47D3-824F-6D907F2D56FC}"/>
              </a:ext>
            </a:extLst>
          </p:cNvPr>
          <p:cNvSpPr/>
          <p:nvPr/>
        </p:nvSpPr>
        <p:spPr bwMode="auto">
          <a:xfrm>
            <a:off x="1" y="1"/>
            <a:ext cx="12192000" cy="6858000"/>
          </a:xfrm>
          <a:prstGeom prst="rect">
            <a:avLst/>
          </a:prstGeom>
          <a:gradFill flip="none" rotWithShape="1">
            <a:gsLst>
              <a:gs pos="0">
                <a:srgbClr val="29B5E8"/>
              </a:gs>
              <a:gs pos="100000">
                <a:srgbClr val="5BC5EC"/>
              </a:gs>
            </a:gsLst>
            <a:lin ang="0" scaled="1"/>
            <a:tileRect/>
          </a:gradFill>
          <a:ln>
            <a:noFill/>
            <a:headEnd type="none" w="med" len="med"/>
            <a:tailEnd type="none" w="med" len="med"/>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pic>
        <p:nvPicPr>
          <p:cNvPr id="4" name="Picture 3" descr="A screenshot of a cell phone&#10;&#10;Description automatically generated">
            <a:extLst>
              <a:ext uri="{FF2B5EF4-FFF2-40B4-BE49-F238E27FC236}">
                <a16:creationId xmlns:a16="http://schemas.microsoft.com/office/drawing/2014/main" id="{21149F01-F8F7-4535-AA25-117BF3CBEF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7775" y="7151914"/>
            <a:ext cx="10944225" cy="3886200"/>
          </a:xfrm>
          <a:prstGeom prst="rect">
            <a:avLst/>
          </a:prstGeom>
        </p:spPr>
      </p:pic>
      <p:grpSp>
        <p:nvGrpSpPr>
          <p:cNvPr id="5" name="Group 4">
            <a:extLst>
              <a:ext uri="{FF2B5EF4-FFF2-40B4-BE49-F238E27FC236}">
                <a16:creationId xmlns:a16="http://schemas.microsoft.com/office/drawing/2014/main" id="{D85FC30C-AD04-48E6-AE3E-2A01AAD097D9}"/>
              </a:ext>
            </a:extLst>
          </p:cNvPr>
          <p:cNvGrpSpPr/>
          <p:nvPr/>
        </p:nvGrpSpPr>
        <p:grpSpPr>
          <a:xfrm>
            <a:off x="211600" y="6489101"/>
            <a:ext cx="1827031" cy="274323"/>
            <a:chOff x="211600" y="6489101"/>
            <a:chExt cx="1827031" cy="274323"/>
          </a:xfrm>
        </p:grpSpPr>
        <p:sp>
          <p:nvSpPr>
            <p:cNvPr id="8" name="Google Shape;63;p14">
              <a:extLst>
                <a:ext uri="{FF2B5EF4-FFF2-40B4-BE49-F238E27FC236}">
                  <a16:creationId xmlns:a16="http://schemas.microsoft.com/office/drawing/2014/main" id="{2A1FEB17-F7FB-4F08-825D-B411C1668E46}"/>
                </a:ext>
              </a:extLst>
            </p:cNvPr>
            <p:cNvSpPr/>
            <p:nvPr/>
          </p:nvSpPr>
          <p:spPr>
            <a:xfrm>
              <a:off x="565331" y="6587037"/>
              <a:ext cx="1473300" cy="924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 sz="600" b="0" i="0" dirty="0">
                  <a:solidFill>
                    <a:schemeClr val="bg1"/>
                  </a:solidFill>
                  <a:latin typeface="Arial"/>
                  <a:ea typeface="Arial"/>
                  <a:cs typeface="Arial"/>
                  <a:sym typeface="Arial"/>
                </a:rPr>
                <a:t>© 2020 Snowflake Inc. All Rights Reserved</a:t>
              </a:r>
              <a:endParaRPr sz="600" dirty="0">
                <a:solidFill>
                  <a:schemeClr val="bg1"/>
                </a:solidFill>
                <a:latin typeface="Arial"/>
                <a:ea typeface="Arial"/>
                <a:cs typeface="Arial"/>
                <a:sym typeface="Arial"/>
              </a:endParaRPr>
            </a:p>
          </p:txBody>
        </p:sp>
        <p:pic>
          <p:nvPicPr>
            <p:cNvPr id="19" name="Google Shape;87;p6">
              <a:extLst>
                <a:ext uri="{FF2B5EF4-FFF2-40B4-BE49-F238E27FC236}">
                  <a16:creationId xmlns:a16="http://schemas.microsoft.com/office/drawing/2014/main" id="{8069A76D-8F99-4975-872A-74198C8828A6}"/>
                </a:ext>
              </a:extLst>
            </p:cNvPr>
            <p:cNvPicPr preferRelativeResize="0"/>
            <p:nvPr/>
          </p:nvPicPr>
          <p:blipFill rotWithShape="1">
            <a:blip r:embed="rId4">
              <a:alphaModFix/>
              <a:biLevel thresh="25000"/>
            </a:blip>
            <a:srcRect/>
            <a:stretch/>
          </p:blipFill>
          <p:spPr>
            <a:xfrm>
              <a:off x="211600" y="6489101"/>
              <a:ext cx="292611" cy="274323"/>
            </a:xfrm>
            <a:prstGeom prst="rect">
              <a:avLst/>
            </a:prstGeom>
            <a:noFill/>
            <a:ln>
              <a:noFill/>
            </a:ln>
          </p:spPr>
        </p:pic>
      </p:grpSp>
      <p:grpSp>
        <p:nvGrpSpPr>
          <p:cNvPr id="2" name="Group 1">
            <a:extLst>
              <a:ext uri="{FF2B5EF4-FFF2-40B4-BE49-F238E27FC236}">
                <a16:creationId xmlns:a16="http://schemas.microsoft.com/office/drawing/2014/main" id="{30071B26-6B44-4C3E-A1FE-5D5E128E50FE}"/>
              </a:ext>
            </a:extLst>
          </p:cNvPr>
          <p:cNvGrpSpPr/>
          <p:nvPr/>
        </p:nvGrpSpPr>
        <p:grpSpPr>
          <a:xfrm>
            <a:off x="565330" y="1329550"/>
            <a:ext cx="6994798" cy="4574817"/>
            <a:chOff x="565330" y="1329550"/>
            <a:chExt cx="6994798" cy="4574817"/>
          </a:xfrm>
        </p:grpSpPr>
        <p:sp>
          <p:nvSpPr>
            <p:cNvPr id="16" name="Rectangle: Rounded Corners 15">
              <a:extLst>
                <a:ext uri="{FF2B5EF4-FFF2-40B4-BE49-F238E27FC236}">
                  <a16:creationId xmlns:a16="http://schemas.microsoft.com/office/drawing/2014/main" id="{687AC989-DDE2-434C-9731-D14558E5E17A}"/>
                </a:ext>
              </a:extLst>
            </p:cNvPr>
            <p:cNvSpPr/>
            <p:nvPr/>
          </p:nvSpPr>
          <p:spPr>
            <a:xfrm>
              <a:off x="565334" y="1329550"/>
              <a:ext cx="6994794" cy="84946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15001635-8984-4377-8765-8BA45ED412DA}"/>
                </a:ext>
              </a:extLst>
            </p:cNvPr>
            <p:cNvSpPr/>
            <p:nvPr/>
          </p:nvSpPr>
          <p:spPr>
            <a:xfrm>
              <a:off x="857961" y="1477280"/>
              <a:ext cx="6702167" cy="553998"/>
            </a:xfrm>
            <a:prstGeom prst="rect">
              <a:avLst/>
            </a:prstGeom>
          </p:spPr>
          <p:txBody>
            <a:bodyPr wrap="square" anchor="ctr">
              <a:spAutoFit/>
            </a:bodyPr>
            <a:lstStyle/>
            <a:p>
              <a:pPr lvl="0">
                <a:spcAft>
                  <a:spcPts val="4200"/>
                </a:spcAft>
                <a:defRPr/>
              </a:pPr>
              <a:r>
                <a:rPr lang="en-US" sz="1500" dirty="0">
                  <a:solidFill>
                    <a:srgbClr val="11567F"/>
                  </a:solidFill>
                  <a:latin typeface="Courier New" panose="02070309020205020404" pitchFamily="49" charset="0"/>
                  <a:ea typeface="Lato Semibold" panose="020F0502020204030203" pitchFamily="34" charset="0"/>
                  <a:cs typeface="Courier New" panose="02070309020205020404" pitchFamily="49" charset="0"/>
                </a:rPr>
                <a:t>CREATE TABLE t1 (c1 date, c2 string, c3 number)</a:t>
              </a:r>
              <a:br>
                <a:rPr lang="en-US" sz="1500" dirty="0">
                  <a:solidFill>
                    <a:srgbClr val="11567F"/>
                  </a:solidFill>
                  <a:latin typeface="Courier New" panose="02070309020205020404" pitchFamily="49" charset="0"/>
                  <a:ea typeface="Lato Semibold" panose="020F0502020204030203" pitchFamily="34" charset="0"/>
                  <a:cs typeface="Courier New" panose="02070309020205020404" pitchFamily="49" charset="0"/>
                </a:rPr>
              </a:br>
              <a:r>
                <a:rPr lang="en-US" sz="1500" b="1" dirty="0">
                  <a:solidFill>
                    <a:srgbClr val="2AB5E8"/>
                  </a:solidFill>
                  <a:latin typeface="Courier New" panose="02070309020205020404" pitchFamily="49" charset="0"/>
                  <a:ea typeface="Lato Semibold" panose="020F0502020204030203" pitchFamily="34" charset="0"/>
                  <a:cs typeface="Courier New" panose="02070309020205020404" pitchFamily="49" charset="0"/>
                </a:rPr>
                <a:t>CLUSTER BY (c1, c2);</a:t>
              </a:r>
            </a:p>
          </p:txBody>
        </p:sp>
        <p:sp>
          <p:nvSpPr>
            <p:cNvPr id="18" name="Rectangle: Rounded Corners 17">
              <a:extLst>
                <a:ext uri="{FF2B5EF4-FFF2-40B4-BE49-F238E27FC236}">
                  <a16:creationId xmlns:a16="http://schemas.microsoft.com/office/drawing/2014/main" id="{2E9F90B4-CB7C-4E8C-8480-2AFF9E282A5F}"/>
                </a:ext>
              </a:extLst>
            </p:cNvPr>
            <p:cNvSpPr/>
            <p:nvPr/>
          </p:nvSpPr>
          <p:spPr>
            <a:xfrm>
              <a:off x="565330" y="2571087"/>
              <a:ext cx="6592598" cy="851669"/>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C2B36832-6415-4587-8D67-798B89D7AA33}"/>
                </a:ext>
              </a:extLst>
            </p:cNvPr>
            <p:cNvSpPr/>
            <p:nvPr/>
          </p:nvSpPr>
          <p:spPr>
            <a:xfrm>
              <a:off x="857961" y="2726067"/>
              <a:ext cx="6299967" cy="553998"/>
            </a:xfrm>
            <a:prstGeom prst="rect">
              <a:avLst/>
            </a:prstGeom>
          </p:spPr>
          <p:txBody>
            <a:bodyPr wrap="square" anchor="ctr">
              <a:spAutoFit/>
            </a:bodyPr>
            <a:lstStyle/>
            <a:p>
              <a:pPr lvl="0">
                <a:spcAft>
                  <a:spcPts val="4200"/>
                </a:spcAft>
                <a:defRPr/>
              </a:pPr>
              <a:r>
                <a:rPr lang="en-US" sz="1500" dirty="0">
                  <a:solidFill>
                    <a:srgbClr val="11567F"/>
                  </a:solidFill>
                  <a:latin typeface="Courier New" panose="02070309020205020404" pitchFamily="49" charset="0"/>
                  <a:ea typeface="Lato Semibold" panose="020F0502020204030203" pitchFamily="34" charset="0"/>
                  <a:cs typeface="Courier New" panose="02070309020205020404" pitchFamily="49" charset="0"/>
                </a:rPr>
                <a:t>CREATE TABLE t2 (c1 timestamp, c2 string, c3 number)</a:t>
              </a:r>
              <a:br>
                <a:rPr lang="en-US" sz="1500" dirty="0">
                  <a:solidFill>
                    <a:srgbClr val="11567F"/>
                  </a:solidFill>
                  <a:latin typeface="Courier New" panose="02070309020205020404" pitchFamily="49" charset="0"/>
                  <a:ea typeface="Lato Semibold" panose="020F0502020204030203" pitchFamily="34" charset="0"/>
                  <a:cs typeface="Courier New" panose="02070309020205020404" pitchFamily="49" charset="0"/>
                </a:rPr>
              </a:br>
              <a:r>
                <a:rPr lang="en-US" sz="1500" b="1" dirty="0">
                  <a:solidFill>
                    <a:srgbClr val="2AB5E8"/>
                  </a:solidFill>
                  <a:latin typeface="Courier New" panose="02070309020205020404" pitchFamily="49" charset="0"/>
                  <a:ea typeface="Lato Semibold" panose="020F0502020204030203" pitchFamily="34" charset="0"/>
                  <a:cs typeface="Courier New" panose="02070309020205020404" pitchFamily="49" charset="0"/>
                </a:rPr>
                <a:t>CLUSTER BY (TO_DATE(c1), SUBSTRING(c2, 0, 10))</a:t>
              </a:r>
              <a:r>
                <a:rPr lang="en-US" sz="1500" dirty="0">
                  <a:solidFill>
                    <a:srgbClr val="11567F"/>
                  </a:solidFill>
                  <a:latin typeface="Courier New" panose="02070309020205020404" pitchFamily="49" charset="0"/>
                  <a:ea typeface="Lato Semibold" panose="020F0502020204030203" pitchFamily="34" charset="0"/>
                  <a:cs typeface="Courier New" panose="02070309020205020404" pitchFamily="49" charset="0"/>
                </a:rPr>
                <a:t>;</a:t>
              </a:r>
            </a:p>
          </p:txBody>
        </p:sp>
        <p:sp>
          <p:nvSpPr>
            <p:cNvPr id="25" name="Rectangle: Rounded Corners 24">
              <a:extLst>
                <a:ext uri="{FF2B5EF4-FFF2-40B4-BE49-F238E27FC236}">
                  <a16:creationId xmlns:a16="http://schemas.microsoft.com/office/drawing/2014/main" id="{12A92EC2-4CBE-4C6E-96F1-B5EDE407E5CC}"/>
                </a:ext>
              </a:extLst>
            </p:cNvPr>
            <p:cNvSpPr/>
            <p:nvPr/>
          </p:nvSpPr>
          <p:spPr>
            <a:xfrm>
              <a:off x="565331" y="3812495"/>
              <a:ext cx="6178369" cy="84946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6FA62B66-BE40-4BF3-A6D2-32F27E1BA57D}"/>
                </a:ext>
              </a:extLst>
            </p:cNvPr>
            <p:cNvSpPr/>
            <p:nvPr/>
          </p:nvSpPr>
          <p:spPr>
            <a:xfrm>
              <a:off x="857962" y="3960225"/>
              <a:ext cx="4896279" cy="553998"/>
            </a:xfrm>
            <a:prstGeom prst="rect">
              <a:avLst/>
            </a:prstGeom>
          </p:spPr>
          <p:txBody>
            <a:bodyPr wrap="square" anchor="ctr">
              <a:spAutoFit/>
            </a:bodyPr>
            <a:lstStyle/>
            <a:p>
              <a:pPr lvl="0">
                <a:spcAft>
                  <a:spcPts val="4200"/>
                </a:spcAft>
                <a:defRPr/>
              </a:pPr>
              <a:r>
                <a:rPr lang="en-US" sz="1500" dirty="0">
                  <a:solidFill>
                    <a:srgbClr val="11567F"/>
                  </a:solidFill>
                  <a:latin typeface="Courier New" panose="02070309020205020404" pitchFamily="49" charset="0"/>
                  <a:ea typeface="Lato Semibold" panose="020F0502020204030203" pitchFamily="34" charset="0"/>
                  <a:cs typeface="Courier New" panose="02070309020205020404" pitchFamily="49" charset="0"/>
                </a:rPr>
                <a:t>ALTER TABLE t1 </a:t>
              </a:r>
              <a:br>
                <a:rPr lang="en-US" sz="1500" dirty="0">
                  <a:solidFill>
                    <a:srgbClr val="11567F"/>
                  </a:solidFill>
                  <a:latin typeface="Courier New" panose="02070309020205020404" pitchFamily="49" charset="0"/>
                  <a:ea typeface="Lato Semibold" panose="020F0502020204030203" pitchFamily="34" charset="0"/>
                  <a:cs typeface="Courier New" panose="02070309020205020404" pitchFamily="49" charset="0"/>
                </a:rPr>
              </a:br>
              <a:r>
                <a:rPr lang="en-US" sz="1500" b="1" dirty="0">
                  <a:solidFill>
                    <a:srgbClr val="2AB5E8"/>
                  </a:solidFill>
                  <a:latin typeface="Courier New" panose="02070309020205020404" pitchFamily="49" charset="0"/>
                  <a:ea typeface="Lato Semibold" panose="020F0502020204030203" pitchFamily="34" charset="0"/>
                  <a:cs typeface="Courier New" panose="02070309020205020404" pitchFamily="49" charset="0"/>
                </a:rPr>
                <a:t>CLUSTER BY (c1, c3);</a:t>
              </a:r>
            </a:p>
          </p:txBody>
        </p:sp>
        <p:sp>
          <p:nvSpPr>
            <p:cNvPr id="27" name="Rectangle: Rounded Corners 26">
              <a:extLst>
                <a:ext uri="{FF2B5EF4-FFF2-40B4-BE49-F238E27FC236}">
                  <a16:creationId xmlns:a16="http://schemas.microsoft.com/office/drawing/2014/main" id="{A5B261D4-014A-4021-A175-9CC0D76F2370}"/>
                </a:ext>
              </a:extLst>
            </p:cNvPr>
            <p:cNvSpPr/>
            <p:nvPr/>
          </p:nvSpPr>
          <p:spPr>
            <a:xfrm>
              <a:off x="565331" y="5054904"/>
              <a:ext cx="6015083" cy="84946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0ED4B5ED-AEDE-48CD-85CD-73D3DB8029EE}"/>
                </a:ext>
              </a:extLst>
            </p:cNvPr>
            <p:cNvSpPr/>
            <p:nvPr/>
          </p:nvSpPr>
          <p:spPr>
            <a:xfrm>
              <a:off x="857962" y="5202634"/>
              <a:ext cx="5722452" cy="553998"/>
            </a:xfrm>
            <a:prstGeom prst="rect">
              <a:avLst/>
            </a:prstGeom>
          </p:spPr>
          <p:txBody>
            <a:bodyPr wrap="square" anchor="ctr">
              <a:spAutoFit/>
            </a:bodyPr>
            <a:lstStyle/>
            <a:p>
              <a:pPr lvl="0">
                <a:spcAft>
                  <a:spcPts val="4200"/>
                </a:spcAft>
                <a:defRPr/>
              </a:pPr>
              <a:r>
                <a:rPr lang="en-US" sz="1500" dirty="0">
                  <a:solidFill>
                    <a:srgbClr val="11567F"/>
                  </a:solidFill>
                  <a:latin typeface="Courier New" panose="02070309020205020404" pitchFamily="49" charset="0"/>
                  <a:ea typeface="Lato Semibold" panose="020F0502020204030203" pitchFamily="34" charset="0"/>
                  <a:cs typeface="Courier New" panose="02070309020205020404" pitchFamily="49" charset="0"/>
                </a:rPr>
                <a:t>ALTER TABLE t2</a:t>
              </a:r>
              <a:br>
                <a:rPr lang="en-US" sz="1500" dirty="0">
                  <a:solidFill>
                    <a:srgbClr val="11567F"/>
                  </a:solidFill>
                  <a:latin typeface="Courier New" panose="02070309020205020404" pitchFamily="49" charset="0"/>
                  <a:ea typeface="Lato Semibold" panose="020F0502020204030203" pitchFamily="34" charset="0"/>
                  <a:cs typeface="Courier New" panose="02070309020205020404" pitchFamily="49" charset="0"/>
                </a:rPr>
              </a:br>
              <a:r>
                <a:rPr lang="en-US" sz="1500" b="1" dirty="0">
                  <a:solidFill>
                    <a:srgbClr val="2AB5E8"/>
                  </a:solidFill>
                  <a:latin typeface="Courier New" panose="02070309020205020404" pitchFamily="49" charset="0"/>
                  <a:ea typeface="Lato Semibold" panose="020F0502020204030203" pitchFamily="34" charset="0"/>
                  <a:cs typeface="Courier New" panose="02070309020205020404" pitchFamily="49" charset="0"/>
                </a:rPr>
                <a:t>CLUSTER BY (SUBSTRING(c2, 5, 10), TO_DATE(c1));</a:t>
              </a:r>
            </a:p>
          </p:txBody>
        </p:sp>
      </p:grpSp>
      <p:sp>
        <p:nvSpPr>
          <p:cNvPr id="29" name="TextBox 28">
            <a:extLst>
              <a:ext uri="{FF2B5EF4-FFF2-40B4-BE49-F238E27FC236}">
                <a16:creationId xmlns:a16="http://schemas.microsoft.com/office/drawing/2014/main" id="{C4E3CEAA-ABCC-41FB-8F49-F4F98EE615D7}"/>
              </a:ext>
            </a:extLst>
          </p:cNvPr>
          <p:cNvSpPr txBox="1"/>
          <p:nvPr/>
        </p:nvSpPr>
        <p:spPr>
          <a:xfrm>
            <a:off x="360309" y="74959"/>
            <a:ext cx="11350236" cy="864852"/>
          </a:xfrm>
          <a:prstGeom prst="rect">
            <a:avLst/>
          </a:prstGeom>
          <a:noFill/>
        </p:spPr>
        <p:txBody>
          <a:bodyPr wrap="square" lIns="182880" tIns="146304" rIns="182880" bIns="146304" rtlCol="0" anchor="ctr">
            <a:spAutoFit/>
          </a:bodyPr>
          <a:lstStyle/>
          <a:p>
            <a:pPr>
              <a:lnSpc>
                <a:spcPct val="90000"/>
              </a:lnSpc>
              <a:spcAft>
                <a:spcPts val="600"/>
              </a:spcAft>
            </a:pPr>
            <a:r>
              <a:rPr lang="en-US" sz="4000" dirty="0">
                <a:solidFill>
                  <a:schemeClr val="bg1"/>
                </a:solidFill>
                <a:latin typeface="+mj-lt"/>
              </a:rPr>
              <a:t>CLUSTERING COMMAND SAMPLES</a:t>
            </a:r>
          </a:p>
        </p:txBody>
      </p:sp>
      <p:sp>
        <p:nvSpPr>
          <p:cNvPr id="34" name="Freeform: Shape 33">
            <a:extLst>
              <a:ext uri="{FF2B5EF4-FFF2-40B4-BE49-F238E27FC236}">
                <a16:creationId xmlns:a16="http://schemas.microsoft.com/office/drawing/2014/main" id="{73C0F3BC-7EF4-4863-8173-C8E6FCCC2F8C}"/>
              </a:ext>
            </a:extLst>
          </p:cNvPr>
          <p:cNvSpPr/>
          <p:nvPr/>
        </p:nvSpPr>
        <p:spPr>
          <a:xfrm rot="7086674" flipH="1">
            <a:off x="-1350548" y="1353119"/>
            <a:ext cx="869990" cy="982996"/>
          </a:xfrm>
          <a:custGeom>
            <a:avLst/>
            <a:gdLst>
              <a:gd name="connsiteX0" fmla="*/ 858127 w 869990"/>
              <a:gd name="connsiteY0" fmla="*/ 890801 h 982996"/>
              <a:gd name="connsiteX1" fmla="*/ 869990 w 869990"/>
              <a:gd name="connsiteY1" fmla="*/ 832043 h 982996"/>
              <a:gd name="connsiteX2" fmla="*/ 869990 w 869990"/>
              <a:gd name="connsiteY2" fmla="*/ 151053 h 982996"/>
              <a:gd name="connsiteX3" fmla="*/ 865259 w 869990"/>
              <a:gd name="connsiteY3" fmla="*/ 127621 h 982996"/>
              <a:gd name="connsiteX4" fmla="*/ 865288 w 869990"/>
              <a:gd name="connsiteY4" fmla="*/ 119790 h 982996"/>
              <a:gd name="connsiteX5" fmla="*/ 862127 w 869990"/>
              <a:gd name="connsiteY5" fmla="*/ 112106 h 982996"/>
              <a:gd name="connsiteX6" fmla="*/ 858127 w 869990"/>
              <a:gd name="connsiteY6" fmla="*/ 92295 h 982996"/>
              <a:gd name="connsiteX7" fmla="*/ 847478 w 869990"/>
              <a:gd name="connsiteY7" fmla="*/ 76500 h 982996"/>
              <a:gd name="connsiteX8" fmla="*/ 842481 w 869990"/>
              <a:gd name="connsiteY8" fmla="*/ 64355 h 982996"/>
              <a:gd name="connsiteX9" fmla="*/ 832817 w 869990"/>
              <a:gd name="connsiteY9" fmla="*/ 54755 h 982996"/>
              <a:gd name="connsiteX10" fmla="*/ 825777 w 869990"/>
              <a:gd name="connsiteY10" fmla="*/ 44313 h 982996"/>
              <a:gd name="connsiteX11" fmla="*/ 814969 w 869990"/>
              <a:gd name="connsiteY11" fmla="*/ 37026 h 982996"/>
              <a:gd name="connsiteX12" fmla="*/ 799953 w 869990"/>
              <a:gd name="connsiteY12" fmla="*/ 22111 h 982996"/>
              <a:gd name="connsiteX13" fmla="*/ 781901 w 869990"/>
              <a:gd name="connsiteY13" fmla="*/ 14731 h 982996"/>
              <a:gd name="connsiteX14" fmla="*/ 777795 w 869990"/>
              <a:gd name="connsiteY14" fmla="*/ 11963 h 982996"/>
              <a:gd name="connsiteX15" fmla="*/ 772527 w 869990"/>
              <a:gd name="connsiteY15" fmla="*/ 10899 h 982996"/>
              <a:gd name="connsiteX16" fmla="*/ 746387 w 869990"/>
              <a:gd name="connsiteY16" fmla="*/ 213 h 982996"/>
              <a:gd name="connsiteX17" fmla="*/ 719101 w 869990"/>
              <a:gd name="connsiteY17" fmla="*/ 113 h 982996"/>
              <a:gd name="connsiteX18" fmla="*/ 719037 w 869990"/>
              <a:gd name="connsiteY18" fmla="*/ 100 h 982996"/>
              <a:gd name="connsiteX19" fmla="*/ 718975 w 869990"/>
              <a:gd name="connsiteY19" fmla="*/ 113 h 982996"/>
              <a:gd name="connsiteX20" fmla="*/ 688518 w 869990"/>
              <a:gd name="connsiteY20" fmla="*/ 0 h 982996"/>
              <a:gd name="connsiteX21" fmla="*/ 633083 w 869990"/>
              <a:gd name="connsiteY21" fmla="*/ 22808 h 982996"/>
              <a:gd name="connsiteX22" fmla="*/ 67043 w 869990"/>
              <a:gd name="connsiteY22" fmla="*/ 401417 h 982996"/>
              <a:gd name="connsiteX23" fmla="*/ 25495 w 869990"/>
              <a:gd name="connsiteY23" fmla="*/ 610815 h 982996"/>
              <a:gd name="connsiteX24" fmla="*/ 234893 w 869990"/>
              <a:gd name="connsiteY24" fmla="*/ 652362 h 982996"/>
              <a:gd name="connsiteX25" fmla="*/ 568084 w 869990"/>
              <a:gd name="connsiteY25" fmla="*/ 429500 h 982996"/>
              <a:gd name="connsiteX26" fmla="*/ 568084 w 869990"/>
              <a:gd name="connsiteY26" fmla="*/ 832043 h 982996"/>
              <a:gd name="connsiteX27" fmla="*/ 719037 w 869990"/>
              <a:gd name="connsiteY27" fmla="*/ 982996 h 982996"/>
              <a:gd name="connsiteX28" fmla="*/ 858127 w 869990"/>
              <a:gd name="connsiteY28" fmla="*/ 890801 h 982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69990" h="982996">
                <a:moveTo>
                  <a:pt x="858127" y="890801"/>
                </a:moveTo>
                <a:cubicBezTo>
                  <a:pt x="865766" y="872741"/>
                  <a:pt x="869990" y="852885"/>
                  <a:pt x="869990" y="832043"/>
                </a:cubicBezTo>
                <a:lnTo>
                  <a:pt x="869990" y="151053"/>
                </a:lnTo>
                <a:lnTo>
                  <a:pt x="865259" y="127621"/>
                </a:lnTo>
                <a:lnTo>
                  <a:pt x="865288" y="119790"/>
                </a:lnTo>
                <a:lnTo>
                  <a:pt x="862127" y="112106"/>
                </a:lnTo>
                <a:lnTo>
                  <a:pt x="858127" y="92295"/>
                </a:lnTo>
                <a:lnTo>
                  <a:pt x="847478" y="76500"/>
                </a:lnTo>
                <a:lnTo>
                  <a:pt x="842481" y="64355"/>
                </a:lnTo>
                <a:lnTo>
                  <a:pt x="832817" y="54755"/>
                </a:lnTo>
                <a:lnTo>
                  <a:pt x="825777" y="44313"/>
                </a:lnTo>
                <a:lnTo>
                  <a:pt x="814969" y="37026"/>
                </a:lnTo>
                <a:lnTo>
                  <a:pt x="799953" y="22111"/>
                </a:lnTo>
                <a:lnTo>
                  <a:pt x="781901" y="14731"/>
                </a:lnTo>
                <a:lnTo>
                  <a:pt x="777795" y="11963"/>
                </a:lnTo>
                <a:lnTo>
                  <a:pt x="772527" y="10899"/>
                </a:lnTo>
                <a:lnTo>
                  <a:pt x="746387" y="213"/>
                </a:lnTo>
                <a:lnTo>
                  <a:pt x="719101" y="113"/>
                </a:lnTo>
                <a:lnTo>
                  <a:pt x="719037" y="100"/>
                </a:lnTo>
                <a:lnTo>
                  <a:pt x="718975" y="113"/>
                </a:lnTo>
                <a:lnTo>
                  <a:pt x="688518" y="0"/>
                </a:lnTo>
                <a:cubicBezTo>
                  <a:pt x="669260" y="3692"/>
                  <a:pt x="650407" y="11220"/>
                  <a:pt x="633083" y="22808"/>
                </a:cubicBezTo>
                <a:lnTo>
                  <a:pt x="67043" y="401417"/>
                </a:lnTo>
                <a:cubicBezTo>
                  <a:pt x="-2254" y="447768"/>
                  <a:pt x="-20855" y="541519"/>
                  <a:pt x="25495" y="610815"/>
                </a:cubicBezTo>
                <a:cubicBezTo>
                  <a:pt x="71846" y="680112"/>
                  <a:pt x="165597" y="698713"/>
                  <a:pt x="234893" y="652362"/>
                </a:cubicBezTo>
                <a:lnTo>
                  <a:pt x="568084" y="429500"/>
                </a:lnTo>
                <a:lnTo>
                  <a:pt x="568084" y="832043"/>
                </a:lnTo>
                <a:cubicBezTo>
                  <a:pt x="568084" y="915412"/>
                  <a:pt x="635668" y="982996"/>
                  <a:pt x="719037" y="982996"/>
                </a:cubicBezTo>
                <a:cubicBezTo>
                  <a:pt x="781564" y="982996"/>
                  <a:pt x="835211" y="944980"/>
                  <a:pt x="858127" y="890801"/>
                </a:cubicBezTo>
                <a:close/>
              </a:path>
            </a:pathLst>
          </a:cu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5" name="Freeform: Shape 34">
            <a:extLst>
              <a:ext uri="{FF2B5EF4-FFF2-40B4-BE49-F238E27FC236}">
                <a16:creationId xmlns:a16="http://schemas.microsoft.com/office/drawing/2014/main" id="{3A13EE6B-91EF-4CBB-9803-0B55B1F6002C}"/>
              </a:ext>
            </a:extLst>
          </p:cNvPr>
          <p:cNvSpPr/>
          <p:nvPr/>
        </p:nvSpPr>
        <p:spPr>
          <a:xfrm rot="7086674" flipH="1">
            <a:off x="-1338884" y="2574965"/>
            <a:ext cx="869990" cy="982996"/>
          </a:xfrm>
          <a:custGeom>
            <a:avLst/>
            <a:gdLst>
              <a:gd name="connsiteX0" fmla="*/ 858127 w 869990"/>
              <a:gd name="connsiteY0" fmla="*/ 890801 h 982996"/>
              <a:gd name="connsiteX1" fmla="*/ 869990 w 869990"/>
              <a:gd name="connsiteY1" fmla="*/ 832043 h 982996"/>
              <a:gd name="connsiteX2" fmla="*/ 869990 w 869990"/>
              <a:gd name="connsiteY2" fmla="*/ 151053 h 982996"/>
              <a:gd name="connsiteX3" fmla="*/ 865259 w 869990"/>
              <a:gd name="connsiteY3" fmla="*/ 127621 h 982996"/>
              <a:gd name="connsiteX4" fmla="*/ 865288 w 869990"/>
              <a:gd name="connsiteY4" fmla="*/ 119790 h 982996"/>
              <a:gd name="connsiteX5" fmla="*/ 862127 w 869990"/>
              <a:gd name="connsiteY5" fmla="*/ 112106 h 982996"/>
              <a:gd name="connsiteX6" fmla="*/ 858127 w 869990"/>
              <a:gd name="connsiteY6" fmla="*/ 92295 h 982996"/>
              <a:gd name="connsiteX7" fmla="*/ 847478 w 869990"/>
              <a:gd name="connsiteY7" fmla="*/ 76500 h 982996"/>
              <a:gd name="connsiteX8" fmla="*/ 842481 w 869990"/>
              <a:gd name="connsiteY8" fmla="*/ 64355 h 982996"/>
              <a:gd name="connsiteX9" fmla="*/ 832817 w 869990"/>
              <a:gd name="connsiteY9" fmla="*/ 54756 h 982996"/>
              <a:gd name="connsiteX10" fmla="*/ 825777 w 869990"/>
              <a:gd name="connsiteY10" fmla="*/ 44313 h 982996"/>
              <a:gd name="connsiteX11" fmla="*/ 814969 w 869990"/>
              <a:gd name="connsiteY11" fmla="*/ 37026 h 982996"/>
              <a:gd name="connsiteX12" fmla="*/ 799953 w 869990"/>
              <a:gd name="connsiteY12" fmla="*/ 22111 h 982996"/>
              <a:gd name="connsiteX13" fmla="*/ 781900 w 869990"/>
              <a:gd name="connsiteY13" fmla="*/ 14731 h 982996"/>
              <a:gd name="connsiteX14" fmla="*/ 777795 w 869990"/>
              <a:gd name="connsiteY14" fmla="*/ 11963 h 982996"/>
              <a:gd name="connsiteX15" fmla="*/ 772527 w 869990"/>
              <a:gd name="connsiteY15" fmla="*/ 10899 h 982996"/>
              <a:gd name="connsiteX16" fmla="*/ 746387 w 869990"/>
              <a:gd name="connsiteY16" fmla="*/ 213 h 982996"/>
              <a:gd name="connsiteX17" fmla="*/ 719101 w 869990"/>
              <a:gd name="connsiteY17" fmla="*/ 113 h 982996"/>
              <a:gd name="connsiteX18" fmla="*/ 719037 w 869990"/>
              <a:gd name="connsiteY18" fmla="*/ 100 h 982996"/>
              <a:gd name="connsiteX19" fmla="*/ 718975 w 869990"/>
              <a:gd name="connsiteY19" fmla="*/ 113 h 982996"/>
              <a:gd name="connsiteX20" fmla="*/ 688518 w 869990"/>
              <a:gd name="connsiteY20" fmla="*/ 0 h 982996"/>
              <a:gd name="connsiteX21" fmla="*/ 633083 w 869990"/>
              <a:gd name="connsiteY21" fmla="*/ 22807 h 982996"/>
              <a:gd name="connsiteX22" fmla="*/ 67043 w 869990"/>
              <a:gd name="connsiteY22" fmla="*/ 401417 h 982996"/>
              <a:gd name="connsiteX23" fmla="*/ 25495 w 869990"/>
              <a:gd name="connsiteY23" fmla="*/ 610815 h 982996"/>
              <a:gd name="connsiteX24" fmla="*/ 234893 w 869990"/>
              <a:gd name="connsiteY24" fmla="*/ 652362 h 982996"/>
              <a:gd name="connsiteX25" fmla="*/ 568084 w 869990"/>
              <a:gd name="connsiteY25" fmla="*/ 429500 h 982996"/>
              <a:gd name="connsiteX26" fmla="*/ 568084 w 869990"/>
              <a:gd name="connsiteY26" fmla="*/ 832043 h 982996"/>
              <a:gd name="connsiteX27" fmla="*/ 719037 w 869990"/>
              <a:gd name="connsiteY27" fmla="*/ 982996 h 982996"/>
              <a:gd name="connsiteX28" fmla="*/ 858127 w 869990"/>
              <a:gd name="connsiteY28" fmla="*/ 890801 h 982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69990" h="982996">
                <a:moveTo>
                  <a:pt x="858127" y="890801"/>
                </a:moveTo>
                <a:cubicBezTo>
                  <a:pt x="865766" y="872741"/>
                  <a:pt x="869990" y="852885"/>
                  <a:pt x="869990" y="832043"/>
                </a:cubicBezTo>
                <a:lnTo>
                  <a:pt x="869990" y="151053"/>
                </a:lnTo>
                <a:lnTo>
                  <a:pt x="865259" y="127621"/>
                </a:lnTo>
                <a:lnTo>
                  <a:pt x="865288" y="119790"/>
                </a:lnTo>
                <a:lnTo>
                  <a:pt x="862127" y="112106"/>
                </a:lnTo>
                <a:lnTo>
                  <a:pt x="858127" y="92295"/>
                </a:lnTo>
                <a:lnTo>
                  <a:pt x="847478" y="76500"/>
                </a:lnTo>
                <a:lnTo>
                  <a:pt x="842481" y="64355"/>
                </a:lnTo>
                <a:lnTo>
                  <a:pt x="832817" y="54756"/>
                </a:lnTo>
                <a:lnTo>
                  <a:pt x="825777" y="44313"/>
                </a:lnTo>
                <a:lnTo>
                  <a:pt x="814969" y="37026"/>
                </a:lnTo>
                <a:lnTo>
                  <a:pt x="799953" y="22111"/>
                </a:lnTo>
                <a:lnTo>
                  <a:pt x="781900" y="14731"/>
                </a:lnTo>
                <a:lnTo>
                  <a:pt x="777795" y="11963"/>
                </a:lnTo>
                <a:lnTo>
                  <a:pt x="772527" y="10899"/>
                </a:lnTo>
                <a:lnTo>
                  <a:pt x="746387" y="213"/>
                </a:lnTo>
                <a:lnTo>
                  <a:pt x="719101" y="113"/>
                </a:lnTo>
                <a:lnTo>
                  <a:pt x="719037" y="100"/>
                </a:lnTo>
                <a:lnTo>
                  <a:pt x="718975" y="113"/>
                </a:lnTo>
                <a:lnTo>
                  <a:pt x="688518" y="0"/>
                </a:lnTo>
                <a:cubicBezTo>
                  <a:pt x="669260" y="3692"/>
                  <a:pt x="650407" y="11220"/>
                  <a:pt x="633083" y="22807"/>
                </a:cubicBezTo>
                <a:lnTo>
                  <a:pt x="67043" y="401417"/>
                </a:lnTo>
                <a:cubicBezTo>
                  <a:pt x="-2254" y="447768"/>
                  <a:pt x="-20855" y="541519"/>
                  <a:pt x="25495" y="610815"/>
                </a:cubicBezTo>
                <a:cubicBezTo>
                  <a:pt x="71846" y="680112"/>
                  <a:pt x="165597" y="698713"/>
                  <a:pt x="234893" y="652362"/>
                </a:cubicBezTo>
                <a:lnTo>
                  <a:pt x="568084" y="429500"/>
                </a:lnTo>
                <a:lnTo>
                  <a:pt x="568084" y="832043"/>
                </a:lnTo>
                <a:cubicBezTo>
                  <a:pt x="568084" y="915412"/>
                  <a:pt x="635668" y="982996"/>
                  <a:pt x="719037" y="982996"/>
                </a:cubicBezTo>
                <a:cubicBezTo>
                  <a:pt x="781564" y="982996"/>
                  <a:pt x="835211" y="944980"/>
                  <a:pt x="858127" y="890801"/>
                </a:cubicBezTo>
                <a:close/>
              </a:path>
            </a:pathLst>
          </a:cu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6" name="Freeform: Shape 35">
            <a:extLst>
              <a:ext uri="{FF2B5EF4-FFF2-40B4-BE49-F238E27FC236}">
                <a16:creationId xmlns:a16="http://schemas.microsoft.com/office/drawing/2014/main" id="{240B37D4-A27E-4687-BAF3-30567273C1DF}"/>
              </a:ext>
            </a:extLst>
          </p:cNvPr>
          <p:cNvSpPr/>
          <p:nvPr/>
        </p:nvSpPr>
        <p:spPr>
          <a:xfrm rot="7086674" flipH="1">
            <a:off x="-1338884" y="4290814"/>
            <a:ext cx="869990" cy="982996"/>
          </a:xfrm>
          <a:custGeom>
            <a:avLst/>
            <a:gdLst>
              <a:gd name="connsiteX0" fmla="*/ 858128 w 869990"/>
              <a:gd name="connsiteY0" fmla="*/ 890801 h 982996"/>
              <a:gd name="connsiteX1" fmla="*/ 869990 w 869990"/>
              <a:gd name="connsiteY1" fmla="*/ 832043 h 982996"/>
              <a:gd name="connsiteX2" fmla="*/ 869990 w 869990"/>
              <a:gd name="connsiteY2" fmla="*/ 151053 h 982996"/>
              <a:gd name="connsiteX3" fmla="*/ 865259 w 869990"/>
              <a:gd name="connsiteY3" fmla="*/ 127622 h 982996"/>
              <a:gd name="connsiteX4" fmla="*/ 865288 w 869990"/>
              <a:gd name="connsiteY4" fmla="*/ 119789 h 982996"/>
              <a:gd name="connsiteX5" fmla="*/ 862127 w 869990"/>
              <a:gd name="connsiteY5" fmla="*/ 112105 h 982996"/>
              <a:gd name="connsiteX6" fmla="*/ 858127 w 869990"/>
              <a:gd name="connsiteY6" fmla="*/ 92295 h 982996"/>
              <a:gd name="connsiteX7" fmla="*/ 847478 w 869990"/>
              <a:gd name="connsiteY7" fmla="*/ 76500 h 982996"/>
              <a:gd name="connsiteX8" fmla="*/ 842481 w 869990"/>
              <a:gd name="connsiteY8" fmla="*/ 64355 h 982996"/>
              <a:gd name="connsiteX9" fmla="*/ 832817 w 869990"/>
              <a:gd name="connsiteY9" fmla="*/ 54755 h 982996"/>
              <a:gd name="connsiteX10" fmla="*/ 825777 w 869990"/>
              <a:gd name="connsiteY10" fmla="*/ 44313 h 982996"/>
              <a:gd name="connsiteX11" fmla="*/ 814969 w 869990"/>
              <a:gd name="connsiteY11" fmla="*/ 37027 h 982996"/>
              <a:gd name="connsiteX12" fmla="*/ 799953 w 869990"/>
              <a:gd name="connsiteY12" fmla="*/ 22111 h 982996"/>
              <a:gd name="connsiteX13" fmla="*/ 781901 w 869990"/>
              <a:gd name="connsiteY13" fmla="*/ 14731 h 982996"/>
              <a:gd name="connsiteX14" fmla="*/ 777795 w 869990"/>
              <a:gd name="connsiteY14" fmla="*/ 11963 h 982996"/>
              <a:gd name="connsiteX15" fmla="*/ 772527 w 869990"/>
              <a:gd name="connsiteY15" fmla="*/ 10899 h 982996"/>
              <a:gd name="connsiteX16" fmla="*/ 746387 w 869990"/>
              <a:gd name="connsiteY16" fmla="*/ 213 h 982996"/>
              <a:gd name="connsiteX17" fmla="*/ 719102 w 869990"/>
              <a:gd name="connsiteY17" fmla="*/ 113 h 982996"/>
              <a:gd name="connsiteX18" fmla="*/ 719037 w 869990"/>
              <a:gd name="connsiteY18" fmla="*/ 100 h 982996"/>
              <a:gd name="connsiteX19" fmla="*/ 718975 w 869990"/>
              <a:gd name="connsiteY19" fmla="*/ 113 h 982996"/>
              <a:gd name="connsiteX20" fmla="*/ 688518 w 869990"/>
              <a:gd name="connsiteY20" fmla="*/ 0 h 982996"/>
              <a:gd name="connsiteX21" fmla="*/ 633083 w 869990"/>
              <a:gd name="connsiteY21" fmla="*/ 22808 h 982996"/>
              <a:gd name="connsiteX22" fmla="*/ 67042 w 869990"/>
              <a:gd name="connsiteY22" fmla="*/ 401417 h 982996"/>
              <a:gd name="connsiteX23" fmla="*/ 25495 w 869990"/>
              <a:gd name="connsiteY23" fmla="*/ 610815 h 982996"/>
              <a:gd name="connsiteX24" fmla="*/ 234893 w 869990"/>
              <a:gd name="connsiteY24" fmla="*/ 652362 h 982996"/>
              <a:gd name="connsiteX25" fmla="*/ 568084 w 869990"/>
              <a:gd name="connsiteY25" fmla="*/ 429500 h 982996"/>
              <a:gd name="connsiteX26" fmla="*/ 568084 w 869990"/>
              <a:gd name="connsiteY26" fmla="*/ 832043 h 982996"/>
              <a:gd name="connsiteX27" fmla="*/ 719037 w 869990"/>
              <a:gd name="connsiteY27" fmla="*/ 982996 h 982996"/>
              <a:gd name="connsiteX28" fmla="*/ 858128 w 869990"/>
              <a:gd name="connsiteY28" fmla="*/ 890801 h 982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69990" h="982996">
                <a:moveTo>
                  <a:pt x="858128" y="890801"/>
                </a:moveTo>
                <a:cubicBezTo>
                  <a:pt x="865766" y="872741"/>
                  <a:pt x="869990" y="852885"/>
                  <a:pt x="869990" y="832043"/>
                </a:cubicBezTo>
                <a:lnTo>
                  <a:pt x="869990" y="151053"/>
                </a:lnTo>
                <a:lnTo>
                  <a:pt x="865259" y="127622"/>
                </a:lnTo>
                <a:lnTo>
                  <a:pt x="865288" y="119789"/>
                </a:lnTo>
                <a:lnTo>
                  <a:pt x="862127" y="112105"/>
                </a:lnTo>
                <a:lnTo>
                  <a:pt x="858127" y="92295"/>
                </a:lnTo>
                <a:lnTo>
                  <a:pt x="847478" y="76500"/>
                </a:lnTo>
                <a:lnTo>
                  <a:pt x="842481" y="64355"/>
                </a:lnTo>
                <a:lnTo>
                  <a:pt x="832817" y="54755"/>
                </a:lnTo>
                <a:lnTo>
                  <a:pt x="825777" y="44313"/>
                </a:lnTo>
                <a:lnTo>
                  <a:pt x="814969" y="37027"/>
                </a:lnTo>
                <a:lnTo>
                  <a:pt x="799953" y="22111"/>
                </a:lnTo>
                <a:lnTo>
                  <a:pt x="781901" y="14731"/>
                </a:lnTo>
                <a:lnTo>
                  <a:pt x="777795" y="11963"/>
                </a:lnTo>
                <a:lnTo>
                  <a:pt x="772527" y="10899"/>
                </a:lnTo>
                <a:lnTo>
                  <a:pt x="746387" y="213"/>
                </a:lnTo>
                <a:lnTo>
                  <a:pt x="719102" y="113"/>
                </a:lnTo>
                <a:lnTo>
                  <a:pt x="719037" y="100"/>
                </a:lnTo>
                <a:lnTo>
                  <a:pt x="718975" y="113"/>
                </a:lnTo>
                <a:lnTo>
                  <a:pt x="688518" y="0"/>
                </a:lnTo>
                <a:cubicBezTo>
                  <a:pt x="669260" y="3692"/>
                  <a:pt x="650407" y="11220"/>
                  <a:pt x="633083" y="22808"/>
                </a:cubicBezTo>
                <a:lnTo>
                  <a:pt x="67042" y="401417"/>
                </a:lnTo>
                <a:cubicBezTo>
                  <a:pt x="-2254" y="447768"/>
                  <a:pt x="-20855" y="541519"/>
                  <a:pt x="25495" y="610815"/>
                </a:cubicBezTo>
                <a:cubicBezTo>
                  <a:pt x="71846" y="680112"/>
                  <a:pt x="165597" y="698713"/>
                  <a:pt x="234893" y="652362"/>
                </a:cubicBezTo>
                <a:lnTo>
                  <a:pt x="568084" y="429500"/>
                </a:lnTo>
                <a:lnTo>
                  <a:pt x="568084" y="832043"/>
                </a:lnTo>
                <a:cubicBezTo>
                  <a:pt x="568084" y="915412"/>
                  <a:pt x="635668" y="982996"/>
                  <a:pt x="719037" y="982996"/>
                </a:cubicBezTo>
                <a:cubicBezTo>
                  <a:pt x="781564" y="982996"/>
                  <a:pt x="835211" y="944980"/>
                  <a:pt x="858128" y="890801"/>
                </a:cubicBezTo>
                <a:close/>
              </a:path>
            </a:pathLst>
          </a:cu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9" name="Freeform: Shape 38">
            <a:extLst>
              <a:ext uri="{FF2B5EF4-FFF2-40B4-BE49-F238E27FC236}">
                <a16:creationId xmlns:a16="http://schemas.microsoft.com/office/drawing/2014/main" id="{AF7AC0A6-432F-41E0-8231-95E6D196E852}"/>
              </a:ext>
            </a:extLst>
          </p:cNvPr>
          <p:cNvSpPr/>
          <p:nvPr/>
        </p:nvSpPr>
        <p:spPr>
          <a:xfrm rot="19446345">
            <a:off x="5477923" y="36460"/>
            <a:ext cx="8565905" cy="7681101"/>
          </a:xfrm>
          <a:custGeom>
            <a:avLst/>
            <a:gdLst>
              <a:gd name="connsiteX0" fmla="*/ 5705526 w 8565905"/>
              <a:gd name="connsiteY0" fmla="*/ 0 h 7681101"/>
              <a:gd name="connsiteX1" fmla="*/ 8565905 w 8565905"/>
              <a:gd name="connsiteY1" fmla="*/ 2070133 h 7681101"/>
              <a:gd name="connsiteX2" fmla="*/ 4505100 w 8565905"/>
              <a:gd name="connsiteY2" fmla="*/ 7681101 h 7681101"/>
              <a:gd name="connsiteX3" fmla="*/ 0 w 8565905"/>
              <a:gd name="connsiteY3" fmla="*/ 4420641 h 7681101"/>
              <a:gd name="connsiteX4" fmla="*/ 39119 w 8565905"/>
              <a:gd name="connsiteY4" fmla="*/ 4350229 h 7681101"/>
              <a:gd name="connsiteX5" fmla="*/ 418724 w 8565905"/>
              <a:gd name="connsiteY5" fmla="*/ 3924662 h 7681101"/>
              <a:gd name="connsiteX6" fmla="*/ 5614082 w 8565905"/>
              <a:gd name="connsiteY6" fmla="*/ 58063 h 7681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65905" h="7681101">
                <a:moveTo>
                  <a:pt x="5705526" y="0"/>
                </a:moveTo>
                <a:lnTo>
                  <a:pt x="8565905" y="2070133"/>
                </a:lnTo>
                <a:lnTo>
                  <a:pt x="4505100" y="7681101"/>
                </a:lnTo>
                <a:lnTo>
                  <a:pt x="0" y="4420641"/>
                </a:lnTo>
                <a:lnTo>
                  <a:pt x="39119" y="4350229"/>
                </a:lnTo>
                <a:cubicBezTo>
                  <a:pt x="142328" y="4181087"/>
                  <a:pt x="269653" y="4035607"/>
                  <a:pt x="418724" y="3924662"/>
                </a:cubicBezTo>
                <a:cubicBezTo>
                  <a:pt x="2150510" y="2635796"/>
                  <a:pt x="3882295" y="1346931"/>
                  <a:pt x="5614082" y="58063"/>
                </a:cubicBezTo>
                <a:close/>
              </a:path>
            </a:pathLst>
          </a:custGeom>
          <a:gradFill>
            <a:gsLst>
              <a:gs pos="0">
                <a:srgbClr val="FCFCFC"/>
              </a:gs>
              <a:gs pos="100000">
                <a:schemeClr val="bg1">
                  <a:lumMod val="95000"/>
                </a:schemeClr>
              </a:gs>
            </a:gsLst>
            <a:lin ang="5400000" scaled="1"/>
          </a:grad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48170123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17113</TotalTime>
  <Words>2290</Words>
  <Application>Microsoft Office PowerPoint</Application>
  <PresentationFormat>Widescreen</PresentationFormat>
  <Paragraphs>151</Paragraphs>
  <Slides>21</Slides>
  <Notes>3</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2</vt:i4>
      </vt:variant>
      <vt:variant>
        <vt:lpstr>Slide Titles</vt:lpstr>
      </vt:variant>
      <vt:variant>
        <vt:i4>21</vt:i4>
      </vt:variant>
    </vt:vector>
  </HeadingPairs>
  <TitlesOfParts>
    <vt:vector size="32" baseType="lpstr">
      <vt:lpstr>Arial</vt:lpstr>
      <vt:lpstr>Calibri</vt:lpstr>
      <vt:lpstr>Calibri Light</vt:lpstr>
      <vt:lpstr>Courier New</vt:lpstr>
      <vt:lpstr>Helvetica</vt:lpstr>
      <vt:lpstr>itc-avant-garde-gothic-pro</vt:lpstr>
      <vt:lpstr>Symbol</vt:lpstr>
      <vt:lpstr>Times New Roman</vt:lpstr>
      <vt:lpstr>Office Theme</vt:lpstr>
      <vt:lpstr>Packager Shell Object</vt:lpstr>
      <vt:lpstr>Document</vt:lpstr>
      <vt:lpstr>PowerPoint Presentation</vt:lpstr>
      <vt:lpstr>Micro Partitions:  All data in Snowflake tables is automatically divided into micro-partitions, which are contiguous units of storage. Each micro-partition contains between 50 MB and 500 MB of compressed data (note that the actual size in Snowflake is smaller because data is always stored compressed)..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Avoid using functions against WHERE clause predicates </vt:lpstr>
      <vt:lpstr>PowerPoint Presentation</vt:lpstr>
      <vt:lpstr> Dynamic Masking </vt:lpstr>
      <vt:lpstr> Dynamic Masking Use Case: </vt:lpstr>
      <vt:lpstr> Row Masking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Sachin Mittal</dc:creator>
  <cp:lastModifiedBy>Sachin Mittal</cp:lastModifiedBy>
  <cp:revision>79</cp:revision>
  <dcterms:created xsi:type="dcterms:W3CDTF">2021-07-28T05:51:29Z</dcterms:created>
  <dcterms:modified xsi:type="dcterms:W3CDTF">2023-06-17T16:46:49Z</dcterms:modified>
</cp:coreProperties>
</file>

<file path=docProps/thumbnail.jpeg>
</file>